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256" r:id="rId2"/>
    <p:sldId id="257" r:id="rId3"/>
    <p:sldId id="258" r:id="rId4"/>
    <p:sldId id="259" r:id="rId5"/>
    <p:sldId id="277" r:id="rId6"/>
    <p:sldId id="278" r:id="rId7"/>
    <p:sldId id="279" r:id="rId8"/>
    <p:sldId id="280" r:id="rId9"/>
    <p:sldId id="281" r:id="rId10"/>
    <p:sldId id="282" r:id="rId11"/>
    <p:sldId id="283" r:id="rId12"/>
    <p:sldId id="284" r:id="rId13"/>
    <p:sldId id="285" r:id="rId14"/>
    <p:sldId id="260" r:id="rId15"/>
    <p:sldId id="286" r:id="rId16"/>
    <p:sldId id="287" r:id="rId17"/>
    <p:sldId id="261" r:id="rId18"/>
    <p:sldId id="289" r:id="rId19"/>
    <p:sldId id="290" r:id="rId20"/>
    <p:sldId id="291" r:id="rId21"/>
    <p:sldId id="292" r:id="rId22"/>
    <p:sldId id="293" r:id="rId23"/>
    <p:sldId id="294" r:id="rId24"/>
    <p:sldId id="295" r:id="rId25"/>
    <p:sldId id="262" r:id="rId26"/>
    <p:sldId id="296" r:id="rId27"/>
    <p:sldId id="263" r:id="rId28"/>
    <p:sldId id="297" r:id="rId29"/>
    <p:sldId id="298" r:id="rId30"/>
    <p:sldId id="299" r:id="rId31"/>
    <p:sldId id="264" r:id="rId32"/>
    <p:sldId id="300" r:id="rId33"/>
    <p:sldId id="265" r:id="rId34"/>
    <p:sldId id="301" r:id="rId35"/>
    <p:sldId id="266" r:id="rId36"/>
    <p:sldId id="302" r:id="rId37"/>
    <p:sldId id="303" r:id="rId38"/>
    <p:sldId id="267" r:id="rId39"/>
    <p:sldId id="304" r:id="rId40"/>
    <p:sldId id="307" r:id="rId41"/>
    <p:sldId id="305" r:id="rId42"/>
    <p:sldId id="308" r:id="rId43"/>
    <p:sldId id="309" r:id="rId44"/>
    <p:sldId id="306" r:id="rId45"/>
    <p:sldId id="311" r:id="rId46"/>
    <p:sldId id="310" r:id="rId47"/>
    <p:sldId id="268" r:id="rId48"/>
    <p:sldId id="312" r:id="rId49"/>
    <p:sldId id="313" r:id="rId50"/>
    <p:sldId id="314" r:id="rId51"/>
    <p:sldId id="315" r:id="rId52"/>
    <p:sldId id="269" r:id="rId53"/>
    <p:sldId id="326" r:id="rId54"/>
    <p:sldId id="327" r:id="rId55"/>
    <p:sldId id="328" r:id="rId56"/>
    <p:sldId id="330" r:id="rId57"/>
    <p:sldId id="331" r:id="rId58"/>
    <p:sldId id="332" r:id="rId59"/>
    <p:sldId id="316" r:id="rId60"/>
    <p:sldId id="317" r:id="rId61"/>
    <p:sldId id="318" r:id="rId62"/>
    <p:sldId id="319" r:id="rId63"/>
    <p:sldId id="320" r:id="rId64"/>
    <p:sldId id="321" r:id="rId65"/>
    <p:sldId id="322" r:id="rId66"/>
    <p:sldId id="323" r:id="rId67"/>
    <p:sldId id="324" r:id="rId68"/>
    <p:sldId id="325" r:id="rId69"/>
    <p:sldId id="270" r:id="rId70"/>
    <p:sldId id="333" r:id="rId71"/>
    <p:sldId id="334" r:id="rId72"/>
    <p:sldId id="335" r:id="rId73"/>
    <p:sldId id="336" r:id="rId74"/>
    <p:sldId id="337" r:id="rId75"/>
    <p:sldId id="338" r:id="rId76"/>
    <p:sldId id="339" r:id="rId77"/>
    <p:sldId id="340" r:id="rId78"/>
    <p:sldId id="342" r:id="rId79"/>
    <p:sldId id="346" r:id="rId80"/>
    <p:sldId id="347" r:id="rId81"/>
    <p:sldId id="348" r:id="rId82"/>
    <p:sldId id="349" r:id="rId83"/>
    <p:sldId id="350" r:id="rId84"/>
    <p:sldId id="351" r:id="rId85"/>
    <p:sldId id="352" r:id="rId86"/>
    <p:sldId id="353" r:id="rId87"/>
    <p:sldId id="354" r:id="rId88"/>
    <p:sldId id="358" r:id="rId89"/>
    <p:sldId id="388" r:id="rId90"/>
    <p:sldId id="389" r:id="rId91"/>
    <p:sldId id="390" r:id="rId92"/>
    <p:sldId id="391" r:id="rId93"/>
    <p:sldId id="271" r:id="rId94"/>
    <p:sldId id="360" r:id="rId95"/>
    <p:sldId id="359" r:id="rId96"/>
    <p:sldId id="272" r:id="rId97"/>
    <p:sldId id="361" r:id="rId98"/>
    <p:sldId id="273" r:id="rId99"/>
    <p:sldId id="362" r:id="rId100"/>
    <p:sldId id="274" r:id="rId101"/>
    <p:sldId id="368" r:id="rId102"/>
    <p:sldId id="363" r:id="rId103"/>
    <p:sldId id="364" r:id="rId104"/>
    <p:sldId id="365" r:id="rId105"/>
    <p:sldId id="366" r:id="rId106"/>
    <p:sldId id="367"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275" r:id="rId127"/>
    <p:sldId id="394" r:id="rId128"/>
    <p:sldId id="395" r:id="rId129"/>
    <p:sldId id="396" r:id="rId130"/>
    <p:sldId id="392" r:id="rId131"/>
    <p:sldId id="398" r:id="rId132"/>
    <p:sldId id="397" r:id="rId133"/>
    <p:sldId id="399" r:id="rId134"/>
    <p:sldId id="276" r:id="rId135"/>
    <p:sldId id="400" r:id="rId1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0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357A7C-F09C-4F9D-9B9F-72D911CD4C8A}" type="datetimeFigureOut">
              <a:rPr lang="en-US" smtClean="0"/>
              <a:t>3/16/2012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C67085-4594-4779-9A1C-3F48DE5EF176}" type="slidenum">
              <a:rPr lang="en-US" smtClean="0"/>
              <a:t>‹#›</a:t>
            </a:fld>
            <a:endParaRPr lang="en-US"/>
          </a:p>
        </p:txBody>
      </p:sp>
    </p:spTree>
    <p:extLst>
      <p:ext uri="{BB962C8B-B14F-4D97-AF65-F5344CB8AC3E}">
        <p14:creationId xmlns:p14="http://schemas.microsoft.com/office/powerpoint/2010/main" val="2806711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6F9BD970-AB0E-443F-8377-BDCE469858C6}" type="slidenum">
              <a:rPr lang="en-US" sz="1200" smtClean="0"/>
              <a:pPr eaLnBrk="1" hangingPunct="1"/>
              <a:t>70</a:t>
            </a:fld>
            <a:endParaRPr lang="en-US" sz="120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5F36B6EE-746F-4E58-8C43-6990C8BA9EA2}" type="slidenum">
              <a:rPr lang="en-US" sz="1200" smtClean="0"/>
              <a:pPr eaLnBrk="1" hangingPunct="1"/>
              <a:t>79</a:t>
            </a:fld>
            <a:endParaRPr lang="en-US" sz="120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19F3800C-49FE-4BC3-9A34-02C59245F95B}" type="slidenum">
              <a:rPr lang="en-US" sz="1200" smtClean="0"/>
              <a:pPr eaLnBrk="1" hangingPunct="1"/>
              <a:t>80</a:t>
            </a:fld>
            <a:endParaRPr lang="en-US" sz="120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BA1E5BF1-632B-465B-B64C-26221778E0D9}" type="slidenum">
              <a:rPr lang="en-US" sz="1200" smtClean="0"/>
              <a:pPr eaLnBrk="1" hangingPunct="1"/>
              <a:t>81</a:t>
            </a:fld>
            <a:endParaRPr lang="en-US" sz="12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FC7C69F4-41D5-4BBD-9450-68CC8B8507CC}" type="slidenum">
              <a:rPr lang="en-US" sz="1200" smtClean="0"/>
              <a:pPr eaLnBrk="1" hangingPunct="1"/>
              <a:t>82</a:t>
            </a:fld>
            <a:endParaRPr lang="en-US" sz="12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56C73830-2DC0-4DA6-A251-F0766AAEBA9B}" type="slidenum">
              <a:rPr lang="en-US" sz="1200" smtClean="0"/>
              <a:pPr eaLnBrk="1" hangingPunct="1"/>
              <a:t>83</a:t>
            </a:fld>
            <a:endParaRPr lang="en-US" sz="12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10D3B21-1C28-49FE-A80F-D7C0946F02CD}" type="slidenum">
              <a:rPr lang="en-US" sz="1200" smtClean="0"/>
              <a:pPr eaLnBrk="1" hangingPunct="1"/>
              <a:t>84</a:t>
            </a:fld>
            <a:endParaRPr lang="en-US" sz="120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977BCD17-B629-4142-ABAA-9C6BA018A295}" type="slidenum">
              <a:rPr lang="en-US" sz="1200" smtClean="0"/>
              <a:pPr eaLnBrk="1" hangingPunct="1"/>
              <a:t>85</a:t>
            </a:fld>
            <a:endParaRPr lang="en-US" sz="12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C63812E6-7915-46DF-BDB4-2B430E489A04}" type="slidenum">
              <a:rPr lang="en-US" sz="1200" smtClean="0"/>
              <a:pPr eaLnBrk="1" hangingPunct="1"/>
              <a:t>86</a:t>
            </a:fld>
            <a:endParaRPr lang="en-US" sz="1200" smtClean="0"/>
          </a:p>
        </p:txBody>
      </p:sp>
      <p:sp>
        <p:nvSpPr>
          <p:cNvPr id="155651" name="Rectangle 2"/>
          <p:cNvSpPr>
            <a:spLocks noGrp="1" noRot="1" noChangeAspect="1" noChangeArrowheads="1" noTextEdit="1"/>
          </p:cNvSpPr>
          <p:nvPr>
            <p:ph type="sldImg"/>
          </p:nvPr>
        </p:nvSpPr>
        <p:spPr>
          <a:xfrm>
            <a:off x="1147763" y="687388"/>
            <a:ext cx="4567237" cy="3427412"/>
          </a:xfrm>
          <a:solidFill>
            <a:srgbClr val="FFFFFF"/>
          </a:solidFill>
          <a:ln/>
        </p:spPr>
      </p:sp>
      <p:sp>
        <p:nvSpPr>
          <p:cNvPr id="155652" name="Rectangle 3"/>
          <p:cNvSpPr>
            <a:spLocks noGrp="1" noChangeArrowheads="1"/>
          </p:cNvSpPr>
          <p:nvPr>
            <p:ph type="body" idx="1"/>
          </p:nvPr>
        </p:nvSpPr>
        <p:spPr>
          <a:xfrm>
            <a:off x="914400" y="4343520"/>
            <a:ext cx="5029200" cy="4112651"/>
          </a:xfrm>
          <a:solidFill>
            <a:srgbClr val="FFFFFF"/>
          </a:solidFill>
          <a:ln>
            <a:solidFill>
              <a:srgbClr val="000000"/>
            </a:solid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8DB6405-EA25-4D3B-B30E-6884DFE380B8}" type="slidenum">
              <a:rPr lang="en-US" sz="1200" smtClean="0"/>
              <a:pPr eaLnBrk="1" hangingPunct="1"/>
              <a:t>87</a:t>
            </a:fld>
            <a:endParaRPr lang="en-US" sz="1200" smtClean="0"/>
          </a:p>
        </p:txBody>
      </p:sp>
      <p:sp>
        <p:nvSpPr>
          <p:cNvPr id="156675" name="Rectangle 2"/>
          <p:cNvSpPr>
            <a:spLocks noGrp="1" noRot="1" noChangeAspect="1" noChangeArrowheads="1" noTextEdit="1"/>
          </p:cNvSpPr>
          <p:nvPr>
            <p:ph type="sldImg"/>
          </p:nvPr>
        </p:nvSpPr>
        <p:spPr>
          <a:xfrm>
            <a:off x="1147763" y="687388"/>
            <a:ext cx="4567237" cy="3427412"/>
          </a:xfrm>
          <a:solidFill>
            <a:srgbClr val="FFFFFF"/>
          </a:solidFill>
          <a:ln/>
        </p:spPr>
      </p:sp>
      <p:sp>
        <p:nvSpPr>
          <p:cNvPr id="156676" name="Rectangle 3"/>
          <p:cNvSpPr>
            <a:spLocks noGrp="1" noChangeArrowheads="1"/>
          </p:cNvSpPr>
          <p:nvPr>
            <p:ph type="body" idx="1"/>
          </p:nvPr>
        </p:nvSpPr>
        <p:spPr>
          <a:xfrm>
            <a:off x="914400" y="4343520"/>
            <a:ext cx="5029200" cy="4112651"/>
          </a:xfrm>
          <a:solidFill>
            <a:srgbClr val="FFFFFF"/>
          </a:solidFill>
          <a:ln>
            <a:solidFill>
              <a:srgbClr val="000000"/>
            </a:solid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8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3B0AEA34-C39C-4C49-99A3-853275934692}" type="slidenum">
              <a:rPr lang="en-US" sz="1200" smtClean="0"/>
              <a:pPr eaLnBrk="1" hangingPunct="1"/>
              <a:t>88</a:t>
            </a:fld>
            <a:endParaRPr lang="en-US" sz="12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20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805C24B1-F734-4B78-8A73-D94CCA67641D}" type="slidenum">
              <a:rPr lang="en-US" sz="1200" smtClean="0"/>
              <a:pPr eaLnBrk="1" hangingPunct="1"/>
              <a:t>71</a:t>
            </a:fld>
            <a:endParaRPr lang="en-US" sz="120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01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3F4FA8B9-3556-4FA2-B8E3-34D765220910}" type="slidenum">
              <a:rPr lang="en-US" sz="1200" smtClean="0"/>
              <a:pPr eaLnBrk="1" hangingPunct="1"/>
              <a:t>89</a:t>
            </a:fld>
            <a:endParaRPr lang="en-US" sz="120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02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646F4031-7F15-4B8F-96D3-5FE2215931B0}" type="slidenum">
              <a:rPr lang="en-US" sz="1200" smtClean="0"/>
              <a:pPr eaLnBrk="1" hangingPunct="1"/>
              <a:t>90</a:t>
            </a:fld>
            <a:endParaRPr lang="en-US" sz="120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03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F4E17E19-0DE5-44F7-A472-AB98F7D9B978}" type="slidenum">
              <a:rPr lang="en-US" sz="1200" smtClean="0"/>
              <a:pPr eaLnBrk="1" hangingPunct="1"/>
              <a:t>91</a:t>
            </a:fld>
            <a:endParaRPr lang="en-US" sz="120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04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F20F1CCD-DE0D-45C0-967C-30C3710AFF53}" type="slidenum">
              <a:rPr lang="en-US" sz="1200" smtClean="0"/>
              <a:pPr eaLnBrk="1" hangingPunct="1"/>
              <a:t>92</a:t>
            </a:fld>
            <a:endParaRPr lang="en-US" sz="120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DC91FE58-AABD-4D63-ACF8-44D91153223E}" type="slidenum">
              <a:rPr lang="en-US" sz="1200" smtClean="0"/>
              <a:pPr eaLnBrk="1" hangingPunct="1"/>
              <a:t>101</a:t>
            </a:fld>
            <a:endParaRPr lang="en-US" sz="120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73925DB6-BB66-4100-A3CC-531C0A9A6C2A}" type="slidenum">
              <a:rPr lang="en-US" sz="1200" smtClean="0"/>
              <a:pPr eaLnBrk="1" hangingPunct="1"/>
              <a:t>102</a:t>
            </a:fld>
            <a:endParaRPr lang="en-US" sz="12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85ADD592-2261-4585-8C3F-68DFD511910A}" type="slidenum">
              <a:rPr lang="en-US" sz="1200" smtClean="0"/>
              <a:pPr eaLnBrk="1" hangingPunct="1"/>
              <a:t>103</a:t>
            </a:fld>
            <a:endParaRPr lang="en-US" sz="120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6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157FC757-5187-4A5C-B5E7-514C0ACADBBC}" type="slidenum">
              <a:rPr lang="en-US" sz="1200" smtClean="0"/>
              <a:pPr eaLnBrk="1" hangingPunct="1"/>
              <a:t>104</a:t>
            </a:fld>
            <a:endParaRPr lang="en-US" sz="120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7915C1B2-A6C5-4D1A-8B22-7D47ACC743FA}" type="slidenum">
              <a:rPr lang="en-US" sz="1200" smtClean="0"/>
              <a:pPr eaLnBrk="1" hangingPunct="1"/>
              <a:t>105</a:t>
            </a:fld>
            <a:endParaRPr lang="en-US" sz="120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BBE633D7-812A-43FE-9495-19AE2F416BED}" type="slidenum">
              <a:rPr lang="en-US" sz="1200" smtClean="0"/>
              <a:pPr eaLnBrk="1" hangingPunct="1"/>
              <a:t>106</a:t>
            </a:fld>
            <a:endParaRPr lang="en-US" sz="1200" smtClean="0"/>
          </a:p>
        </p:txBody>
      </p:sp>
      <p:sp>
        <p:nvSpPr>
          <p:cNvPr id="142339" name="Rectangle 2"/>
          <p:cNvSpPr>
            <a:spLocks noGrp="1" noRot="1" noChangeAspect="1" noChangeArrowheads="1" noTextEdit="1"/>
          </p:cNvSpPr>
          <p:nvPr>
            <p:ph type="sldImg"/>
          </p:nvPr>
        </p:nvSpPr>
        <p:spPr>
          <a:xfrm>
            <a:off x="1147763" y="687388"/>
            <a:ext cx="4567237" cy="3427412"/>
          </a:xfrm>
          <a:ln/>
        </p:spPr>
      </p:sp>
      <p:sp>
        <p:nvSpPr>
          <p:cNvPr id="142340" name="Rectangle 3"/>
          <p:cNvSpPr>
            <a:spLocks noGrp="1" noChangeArrowheads="1"/>
          </p:cNvSpPr>
          <p:nvPr>
            <p:ph type="body" idx="1"/>
          </p:nvPr>
        </p:nvSpPr>
        <p:spPr>
          <a:xfrm>
            <a:off x="914400" y="4343520"/>
            <a:ext cx="5029200" cy="411265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F9DF0EA4-85AD-442F-A743-39F44AD82841}" type="slidenum">
              <a:rPr lang="en-US" sz="1200" smtClean="0"/>
              <a:pPr eaLnBrk="1" hangingPunct="1"/>
              <a:t>72</a:t>
            </a:fld>
            <a:endParaRPr lang="en-US" sz="120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1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42E85912-CB7C-4D77-9AF0-A6F2A4171C2B}" type="slidenum">
              <a:rPr lang="en-US" sz="1200" smtClean="0"/>
              <a:pPr eaLnBrk="1" hangingPunct="1"/>
              <a:t>107</a:t>
            </a:fld>
            <a:endParaRPr lang="en-US" sz="120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2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D43DACFF-CE06-4947-859B-D494BB976C4B}" type="slidenum">
              <a:rPr lang="en-US" sz="1200" smtClean="0"/>
              <a:pPr eaLnBrk="1" hangingPunct="1"/>
              <a:t>108</a:t>
            </a:fld>
            <a:endParaRPr lang="en-US" sz="120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3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5CAAC66-8501-4A3C-B6A8-130A9B68D8D2}" type="slidenum">
              <a:rPr lang="en-US" sz="1200" smtClean="0"/>
              <a:pPr eaLnBrk="1" hangingPunct="1"/>
              <a:t>109</a:t>
            </a:fld>
            <a:endParaRPr lang="en-US" sz="120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3DE48383-91FB-45F8-9B5E-E2170C76E6C4}" type="slidenum">
              <a:rPr lang="en-US" sz="1200" smtClean="0"/>
              <a:pPr eaLnBrk="1" hangingPunct="1"/>
              <a:t>110</a:t>
            </a:fld>
            <a:endParaRPr lang="en-US" sz="1200" smtClean="0"/>
          </a:p>
        </p:txBody>
      </p:sp>
      <p:sp>
        <p:nvSpPr>
          <p:cNvPr id="184323" name="Rectangle 2"/>
          <p:cNvSpPr>
            <a:spLocks noGrp="1" noRot="1" noChangeAspect="1" noChangeArrowheads="1" noTextEdit="1"/>
          </p:cNvSpPr>
          <p:nvPr>
            <p:ph type="sldImg"/>
          </p:nvPr>
        </p:nvSpPr>
        <p:spPr>
          <a:xfrm>
            <a:off x="1147763" y="687388"/>
            <a:ext cx="4567237" cy="3427412"/>
          </a:xfrm>
          <a:ln/>
        </p:spPr>
      </p:sp>
      <p:sp>
        <p:nvSpPr>
          <p:cNvPr id="184324" name="Rectangle 3"/>
          <p:cNvSpPr>
            <a:spLocks noGrp="1" noChangeArrowheads="1"/>
          </p:cNvSpPr>
          <p:nvPr>
            <p:ph type="body" idx="1"/>
          </p:nvPr>
        </p:nvSpPr>
        <p:spPr>
          <a:xfrm>
            <a:off x="914400" y="4343520"/>
            <a:ext cx="5029200" cy="411265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5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2571B50-38C9-4637-ADC4-0C851D48436C}" type="slidenum">
              <a:rPr lang="en-US" sz="1200" smtClean="0"/>
              <a:pPr eaLnBrk="1" hangingPunct="1"/>
              <a:t>111</a:t>
            </a:fld>
            <a:endParaRPr lang="en-US" sz="120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E07667FD-4CE9-4FC0-9F7F-6648C45C9B87}" type="slidenum">
              <a:rPr lang="en-US" sz="1200" smtClean="0"/>
              <a:pPr eaLnBrk="1" hangingPunct="1"/>
              <a:t>112</a:t>
            </a:fld>
            <a:endParaRPr lang="en-US" sz="1200" smtClean="0"/>
          </a:p>
        </p:txBody>
      </p:sp>
      <p:sp>
        <p:nvSpPr>
          <p:cNvPr id="186371" name="Rectangle 2"/>
          <p:cNvSpPr>
            <a:spLocks noGrp="1" noRot="1" noChangeAspect="1" noChangeArrowheads="1" noTextEdit="1"/>
          </p:cNvSpPr>
          <p:nvPr>
            <p:ph type="sldImg"/>
          </p:nvPr>
        </p:nvSpPr>
        <p:spPr>
          <a:xfrm>
            <a:off x="1147763" y="687388"/>
            <a:ext cx="4567237" cy="3427412"/>
          </a:xfrm>
          <a:ln/>
        </p:spPr>
      </p:sp>
      <p:sp>
        <p:nvSpPr>
          <p:cNvPr id="186372" name="Rectangle 3"/>
          <p:cNvSpPr>
            <a:spLocks noGrp="1" noChangeArrowheads="1"/>
          </p:cNvSpPr>
          <p:nvPr>
            <p:ph type="body" idx="1"/>
          </p:nvPr>
        </p:nvSpPr>
        <p:spPr>
          <a:xfrm>
            <a:off x="914400" y="4343520"/>
            <a:ext cx="5029200" cy="411265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E9FBE4EA-1F9E-4A36-B4F9-2F52FB7E20A1}" type="slidenum">
              <a:rPr lang="en-US" sz="1200" smtClean="0"/>
              <a:pPr eaLnBrk="1" hangingPunct="1"/>
              <a:t>113</a:t>
            </a:fld>
            <a:endParaRPr lang="en-US" sz="120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937A154C-B5E1-4CD9-A17D-DE5F1D6419BB}" type="slidenum">
              <a:rPr lang="en-US" sz="1200" smtClean="0"/>
              <a:pPr eaLnBrk="1" hangingPunct="1"/>
              <a:t>114</a:t>
            </a:fld>
            <a:endParaRPr lang="en-US" sz="120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E96D88FF-F770-4C08-88B8-7BC23F25C182}" type="slidenum">
              <a:rPr lang="en-US" sz="1200" smtClean="0"/>
              <a:pPr eaLnBrk="1" hangingPunct="1"/>
              <a:t>115</a:t>
            </a:fld>
            <a:endParaRPr lang="en-US" sz="1200" smtClean="0"/>
          </a:p>
        </p:txBody>
      </p:sp>
      <p:sp>
        <p:nvSpPr>
          <p:cNvPr id="189443" name="Rectangle 2"/>
          <p:cNvSpPr>
            <a:spLocks noGrp="1" noRot="1" noChangeAspect="1" noChangeArrowheads="1" noTextEdit="1"/>
          </p:cNvSpPr>
          <p:nvPr>
            <p:ph type="sldImg"/>
          </p:nvPr>
        </p:nvSpPr>
        <p:spPr>
          <a:xfrm>
            <a:off x="1147763" y="687388"/>
            <a:ext cx="4567237" cy="3427412"/>
          </a:xfrm>
          <a:ln/>
        </p:spPr>
      </p:sp>
      <p:sp>
        <p:nvSpPr>
          <p:cNvPr id="189444" name="Rectangle 3"/>
          <p:cNvSpPr>
            <a:spLocks noGrp="1" noChangeArrowheads="1"/>
          </p:cNvSpPr>
          <p:nvPr>
            <p:ph type="body" idx="1"/>
          </p:nvPr>
        </p:nvSpPr>
        <p:spPr>
          <a:xfrm>
            <a:off x="914400" y="4343520"/>
            <a:ext cx="5029200" cy="411265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0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E55ADF8D-0EF6-4662-816A-1896336577CF}" type="slidenum">
              <a:rPr lang="en-US" sz="1200" smtClean="0"/>
              <a:pPr eaLnBrk="1" hangingPunct="1"/>
              <a:t>116</a:t>
            </a:fld>
            <a:endParaRPr lang="en-US"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98A47570-43E1-473C-9BC4-8EE9167DD88A}" type="slidenum">
              <a:rPr lang="en-US" sz="1200" smtClean="0"/>
              <a:pPr eaLnBrk="1" hangingPunct="1"/>
              <a:t>73</a:t>
            </a:fld>
            <a:endParaRPr lang="en-US" sz="120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1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81DDABB2-018D-4D1F-89E3-D2CABDDC81C6}" type="slidenum">
              <a:rPr lang="en-US" sz="1200" smtClean="0"/>
              <a:pPr eaLnBrk="1" hangingPunct="1"/>
              <a:t>117</a:t>
            </a:fld>
            <a:endParaRPr lang="en-US" sz="120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2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B714B572-2B50-45D0-81EC-CA0EAC7C490F}" type="slidenum">
              <a:rPr lang="en-US" sz="1200" smtClean="0"/>
              <a:pPr eaLnBrk="1" hangingPunct="1"/>
              <a:t>118</a:t>
            </a:fld>
            <a:endParaRPr lang="en-US" sz="120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ln/>
        </p:spPr>
      </p:sp>
      <p:sp>
        <p:nvSpPr>
          <p:cNvPr id="193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3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3BF5A683-EF17-45CD-B427-9FB2C0CA0CE4}" type="slidenum">
              <a:rPr lang="en-US" sz="1200" smtClean="0"/>
              <a:pPr eaLnBrk="1" hangingPunct="1"/>
              <a:t>119</a:t>
            </a:fld>
            <a:endParaRPr lang="en-US" sz="120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4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C2E086E4-DB0D-4EEE-B587-A6E0464D44BF}" type="slidenum">
              <a:rPr lang="en-US" sz="1200" smtClean="0"/>
              <a:pPr eaLnBrk="1" hangingPunct="1"/>
              <a:t>120</a:t>
            </a:fld>
            <a:endParaRPr lang="en-US" sz="120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5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CBD6D534-67C8-4AD0-90E9-80BD2732BE5E}" type="slidenum">
              <a:rPr lang="en-US" sz="1200" smtClean="0"/>
              <a:pPr eaLnBrk="1" hangingPunct="1"/>
              <a:t>121</a:t>
            </a:fld>
            <a:endParaRPr lang="en-US" sz="120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6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AB11CF3E-57CD-4E59-BD11-ED76F56BDFB9}" type="slidenum">
              <a:rPr lang="en-US" sz="1200" smtClean="0"/>
              <a:pPr eaLnBrk="1" hangingPunct="1"/>
              <a:t>122</a:t>
            </a:fld>
            <a:endParaRPr lang="en-US" sz="120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7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96A0A058-F141-4792-AB46-A0D8D14E0095}" type="slidenum">
              <a:rPr lang="en-US" sz="1200" smtClean="0"/>
              <a:pPr eaLnBrk="1" hangingPunct="1"/>
              <a:t>123</a:t>
            </a:fld>
            <a:endParaRPr lang="en-US" sz="120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8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CCF67BFF-A328-4DDF-8909-B0C7DFEA8998}" type="slidenum">
              <a:rPr lang="en-US" sz="1200" smtClean="0"/>
              <a:pPr eaLnBrk="1" hangingPunct="1"/>
              <a:t>124</a:t>
            </a:fld>
            <a:endParaRPr lang="en-US" sz="120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99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9608F2E9-4EB7-47F3-A1E5-6174BDE8F96F}" type="slidenum">
              <a:rPr lang="en-US" sz="1200" smtClean="0"/>
              <a:pPr eaLnBrk="1" hangingPunct="1"/>
              <a:t>125</a:t>
            </a:fld>
            <a:endParaRPr lang="en-US"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9EF16252-A505-49CE-BA1C-1D418D135776}" type="slidenum">
              <a:rPr lang="en-US" sz="1200" smtClean="0"/>
              <a:pPr eaLnBrk="1" hangingPunct="1"/>
              <a:t>74</a:t>
            </a:fld>
            <a:endParaRPr lang="en-US"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BC30454B-918A-448F-99D2-169C1B5F44AD}" type="slidenum">
              <a:rPr lang="en-US" sz="1200" smtClean="0"/>
              <a:pPr eaLnBrk="1" hangingPunct="1"/>
              <a:t>75</a:t>
            </a:fld>
            <a:endParaRPr lang="en-US" sz="12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ED958C5A-A2F6-4709-847D-951FCFDB0749}" type="slidenum">
              <a:rPr lang="en-US" sz="1200" smtClean="0"/>
              <a:pPr eaLnBrk="1" hangingPunct="1"/>
              <a:t>76</a:t>
            </a:fld>
            <a:endParaRPr lang="en-US" sz="1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0A925A20-8C37-4011-AB9C-F32FEC004AAE}" type="slidenum">
              <a:rPr lang="en-US" sz="1200" smtClean="0"/>
              <a:pPr eaLnBrk="1" hangingPunct="1"/>
              <a:t>77</a:t>
            </a:fld>
            <a:endParaRPr lang="en-US"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B912571C-2CBD-4F00-85D7-5271B4FCE066}" type="slidenum">
              <a:rPr lang="en-US" sz="1200" smtClean="0"/>
              <a:pPr eaLnBrk="1" hangingPunct="1"/>
              <a:t>78</a:t>
            </a:fld>
            <a:endParaRPr 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50BC19-0800-4964-9ABB-2831AB405B1F}" type="datetimeFigureOut">
              <a:rPr lang="en-US" smtClean="0"/>
              <a:t>3/16/2012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255570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50BC19-0800-4964-9ABB-2831AB405B1F}" type="datetimeFigureOut">
              <a:rPr lang="en-US" smtClean="0"/>
              <a:t>3/16/2012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3929927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50BC19-0800-4964-9ABB-2831AB405B1F}" type="datetimeFigureOut">
              <a:rPr lang="en-US" smtClean="0"/>
              <a:t>3/16/2012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3402323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219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41475"/>
            <a:ext cx="3810000" cy="4454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41475"/>
            <a:ext cx="3810000" cy="4454525"/>
          </a:xfrm>
        </p:spPr>
        <p:txBody>
          <a:bodyPr/>
          <a:lstStyle/>
          <a:p>
            <a:pPr lvl="0"/>
            <a:endParaRPr lang="en-US" noProof="0" dirty="0" smtClean="0"/>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r>
              <a:rPr lang="en-US"/>
              <a:t>copyright cmassengale</a:t>
            </a:r>
          </a:p>
        </p:txBody>
      </p:sp>
      <p:sp>
        <p:nvSpPr>
          <p:cNvPr id="7" name="Rectangle 11"/>
          <p:cNvSpPr>
            <a:spLocks noGrp="1" noChangeArrowheads="1"/>
          </p:cNvSpPr>
          <p:nvPr>
            <p:ph type="sldNum" sz="quarter" idx="12"/>
          </p:nvPr>
        </p:nvSpPr>
        <p:spPr>
          <a:ln/>
        </p:spPr>
        <p:txBody>
          <a:bodyPr/>
          <a:lstStyle>
            <a:lvl1pPr>
              <a:defRPr/>
            </a:lvl1pPr>
          </a:lstStyle>
          <a:p>
            <a:pPr>
              <a:defRPr/>
            </a:pPr>
            <a:fld id="{FF8E2805-8C35-4859-9F31-4FDA492251A0}" type="slidenum">
              <a:rPr lang="en-US"/>
              <a:pPr>
                <a:defRPr/>
              </a:pPr>
              <a:t>‹#›</a:t>
            </a:fld>
            <a:endParaRPr lang="en-US" dirty="0"/>
          </a:p>
        </p:txBody>
      </p:sp>
    </p:spTree>
    <p:extLst>
      <p:ext uri="{BB962C8B-B14F-4D97-AF65-F5344CB8AC3E}">
        <p14:creationId xmlns:p14="http://schemas.microsoft.com/office/powerpoint/2010/main" val="3065781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21186" name="Rectangle 2"/>
          <p:cNvSpPr>
            <a:spLocks noGrp="1" noChangeArrowheads="1"/>
          </p:cNvSpPr>
          <p:nvPr/>
        </p:nvSpPr>
        <p:spPr bwMode="auto">
          <a:xfrm>
            <a:off x="685800" y="228600"/>
            <a:ext cx="7772400" cy="1219200"/>
          </a:xfrm>
          <a:prstGeom prst="rect">
            <a:avLst/>
          </a:prstGeom>
        </p:spPr>
        <p:txBody>
          <a:bodyPr lIns="92075" tIns="46038" rIns="92075" bIns="46038" anchor="ctr"/>
          <a:lstStyle/>
          <a:p>
            <a:pPr algn="ctr" eaLnBrk="0" hangingPunct="0"/>
            <a:endParaRPr lang="en-US" sz="4400">
              <a:solidFill>
                <a:schemeClr val="tx2"/>
              </a:solidFill>
            </a:endParaRPr>
          </a:p>
        </p:txBody>
      </p:sp>
      <p:sp>
        <p:nvSpPr>
          <p:cNvPr id="221187" name="Rectangle 3"/>
          <p:cNvSpPr>
            <a:spLocks noGrp="1" noChangeArrowheads="1"/>
          </p:cNvSpPr>
          <p:nvPr/>
        </p:nvSpPr>
        <p:spPr bwMode="auto">
          <a:xfrm>
            <a:off x="685800" y="1641475"/>
            <a:ext cx="7772400" cy="4454525"/>
          </a:xfrm>
          <a:prstGeom prst="rect">
            <a:avLst/>
          </a:prstGeom>
        </p:spPr>
        <p:txBody>
          <a:bodyPr/>
          <a:lstStyle/>
          <a:p>
            <a:pPr marL="342900" indent="-342900" eaLnBrk="0" hangingPunct="0">
              <a:spcBef>
                <a:spcPct val="20000"/>
              </a:spcBef>
              <a:buClr>
                <a:schemeClr val="tx2"/>
              </a:buClr>
              <a:buSzPct val="75000"/>
              <a:buFont typeface="Wingdings" pitchFamily="2" charset="2"/>
              <a:buChar char="n"/>
            </a:pPr>
            <a:endParaRPr lang="en-US" sz="3200"/>
          </a:p>
        </p:txBody>
      </p:sp>
    </p:spTree>
    <p:extLst>
      <p:ext uri="{BB962C8B-B14F-4D97-AF65-F5344CB8AC3E}">
        <p14:creationId xmlns:p14="http://schemas.microsoft.com/office/powerpoint/2010/main" val="952372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50BC19-0800-4964-9ABB-2831AB405B1F}" type="datetimeFigureOut">
              <a:rPr lang="en-US" smtClean="0"/>
              <a:t>3/16/2012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3948725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50BC19-0800-4964-9ABB-2831AB405B1F}" type="datetimeFigureOut">
              <a:rPr lang="en-US" smtClean="0"/>
              <a:t>3/16/2012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3360590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50BC19-0800-4964-9ABB-2831AB405B1F}" type="datetimeFigureOut">
              <a:rPr lang="en-US" smtClean="0"/>
              <a:t>3/16/2012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2534798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50BC19-0800-4964-9ABB-2831AB405B1F}" type="datetimeFigureOut">
              <a:rPr lang="en-US" smtClean="0"/>
              <a:t>3/16/2012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3087231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50BC19-0800-4964-9ABB-2831AB405B1F}" type="datetimeFigureOut">
              <a:rPr lang="en-US" smtClean="0"/>
              <a:t>3/16/2012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2077780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50BC19-0800-4964-9ABB-2831AB405B1F}" type="datetimeFigureOut">
              <a:rPr lang="en-US" smtClean="0"/>
              <a:t>3/16/2012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295998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50BC19-0800-4964-9ABB-2831AB405B1F}" type="datetimeFigureOut">
              <a:rPr lang="en-US" smtClean="0"/>
              <a:t>3/16/2012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2201478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50BC19-0800-4964-9ABB-2831AB405B1F}" type="datetimeFigureOut">
              <a:rPr lang="en-US" smtClean="0"/>
              <a:t>3/16/2012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57311-8E2F-474D-8B54-861F39A8D670}" type="slidenum">
              <a:rPr lang="en-US" smtClean="0"/>
              <a:t>‹#›</a:t>
            </a:fld>
            <a:endParaRPr lang="en-US"/>
          </a:p>
        </p:txBody>
      </p:sp>
    </p:spTree>
    <p:extLst>
      <p:ext uri="{BB962C8B-B14F-4D97-AF65-F5344CB8AC3E}">
        <p14:creationId xmlns:p14="http://schemas.microsoft.com/office/powerpoint/2010/main" val="133045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50BC19-0800-4964-9ABB-2831AB405B1F}" type="datetimeFigureOut">
              <a:rPr lang="en-US" smtClean="0"/>
              <a:t>3/16/2012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757311-8E2F-474D-8B54-861F39A8D670}" type="slidenum">
              <a:rPr lang="en-US" smtClean="0"/>
              <a:t>‹#›</a:t>
            </a:fld>
            <a:endParaRPr lang="en-US"/>
          </a:p>
        </p:txBody>
      </p:sp>
    </p:spTree>
    <p:extLst>
      <p:ext uri="{BB962C8B-B14F-4D97-AF65-F5344CB8AC3E}">
        <p14:creationId xmlns:p14="http://schemas.microsoft.com/office/powerpoint/2010/main" val="2928377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ornl.gov/sci/techresources/Human_Genome/resource/people.s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Heredity and Evolution</a:t>
            </a:r>
            <a:endParaRPr lang="en-US" dirty="0"/>
          </a:p>
        </p:txBody>
      </p:sp>
      <p:sp>
        <p:nvSpPr>
          <p:cNvPr id="3" name="Subtitle 2"/>
          <p:cNvSpPr>
            <a:spLocks noGrp="1"/>
          </p:cNvSpPr>
          <p:nvPr>
            <p:ph type="subTitle" idx="1"/>
          </p:nvPr>
        </p:nvSpPr>
        <p:spPr/>
        <p:txBody>
          <a:bodyPr/>
          <a:lstStyle/>
          <a:p>
            <a:r>
              <a:rPr lang="en-US" dirty="0" smtClean="0"/>
              <a:t>EOC Review</a:t>
            </a:r>
            <a:endParaRPr lang="en-US" dirty="0"/>
          </a:p>
        </p:txBody>
      </p:sp>
    </p:spTree>
    <p:extLst>
      <p:ext uri="{BB962C8B-B14F-4D97-AF65-F5344CB8AC3E}">
        <p14:creationId xmlns:p14="http://schemas.microsoft.com/office/powerpoint/2010/main" val="55456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t>Mendel’s 3</a:t>
            </a:r>
            <a:r>
              <a:rPr lang="en-US" baseline="30000" smtClean="0"/>
              <a:t>rd</a:t>
            </a:r>
            <a:r>
              <a:rPr lang="en-US" smtClean="0"/>
              <a:t> cross</a:t>
            </a:r>
          </a:p>
        </p:txBody>
      </p:sp>
      <p:sp>
        <p:nvSpPr>
          <p:cNvPr id="16387" name="Content Placeholder 2"/>
          <p:cNvSpPr>
            <a:spLocks noGrp="1"/>
          </p:cNvSpPr>
          <p:nvPr>
            <p:ph idx="1"/>
          </p:nvPr>
        </p:nvSpPr>
        <p:spPr/>
        <p:txBody>
          <a:bodyPr/>
          <a:lstStyle/>
          <a:p>
            <a:pPr eaLnBrk="1" hangingPunct="1"/>
            <a:r>
              <a:rPr lang="en-US" smtClean="0"/>
              <a:t>When looking at plants with 2 traits, would both traits be transmitted to the offspring together or would one trait be transmitted independently of the other?</a:t>
            </a:r>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733800"/>
            <a:ext cx="4646613"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733800"/>
            <a:ext cx="3048000" cy="269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7759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17. </a:t>
            </a:r>
            <a:r>
              <a:rPr lang="en-US" dirty="0"/>
              <a:t>Evaluate </a:t>
            </a:r>
            <a:r>
              <a:rPr lang="en-US" i="1" dirty="0"/>
              <a:t>evolution</a:t>
            </a:r>
            <a:r>
              <a:rPr lang="en-US" dirty="0"/>
              <a:t> in terms of evidence as found in the following: </a:t>
            </a:r>
          </a:p>
          <a:p>
            <a:pPr lvl="0"/>
            <a:r>
              <a:rPr lang="en-US" dirty="0"/>
              <a:t>fossil record</a:t>
            </a:r>
          </a:p>
          <a:p>
            <a:pPr lvl="0"/>
            <a:r>
              <a:rPr lang="en-US" i="1" dirty="0"/>
              <a:t>DNA</a:t>
            </a:r>
            <a:r>
              <a:rPr lang="en-US" dirty="0"/>
              <a:t> analysis</a:t>
            </a:r>
          </a:p>
          <a:p>
            <a:pPr lvl="0"/>
            <a:r>
              <a:rPr lang="en-US" i="1" dirty="0"/>
              <a:t>artificial selection</a:t>
            </a:r>
            <a:endParaRPr lang="en-US" dirty="0"/>
          </a:p>
          <a:p>
            <a:pPr lvl="0"/>
            <a:r>
              <a:rPr lang="en-US" dirty="0"/>
              <a:t>morphology</a:t>
            </a:r>
          </a:p>
          <a:p>
            <a:pPr lvl="0"/>
            <a:r>
              <a:rPr lang="en-US" dirty="0"/>
              <a:t>embryology</a:t>
            </a:r>
          </a:p>
          <a:p>
            <a:pPr lvl="0"/>
            <a:r>
              <a:rPr lang="en-US" dirty="0"/>
              <a:t>viral </a:t>
            </a:r>
            <a:r>
              <a:rPr lang="en-US" i="1" dirty="0"/>
              <a:t>evolution</a:t>
            </a:r>
            <a:endParaRPr lang="en-US" dirty="0"/>
          </a:p>
          <a:p>
            <a:pPr lvl="0"/>
            <a:r>
              <a:rPr lang="en-US" dirty="0"/>
              <a:t>geographic distribution of related </a:t>
            </a:r>
            <a:r>
              <a:rPr lang="en-US" i="1" dirty="0"/>
              <a:t>species</a:t>
            </a:r>
            <a:endParaRPr lang="en-US" dirty="0"/>
          </a:p>
          <a:p>
            <a:pPr lvl="0"/>
            <a:r>
              <a:rPr lang="en-US" i="1" dirty="0"/>
              <a:t>antibiotic</a:t>
            </a:r>
            <a:r>
              <a:rPr lang="en-US" dirty="0"/>
              <a:t> and </a:t>
            </a:r>
            <a:r>
              <a:rPr lang="en-US" i="1" dirty="0"/>
              <a:t>pesticide</a:t>
            </a:r>
            <a:r>
              <a:rPr lang="en-US" dirty="0"/>
              <a:t> </a:t>
            </a:r>
            <a:r>
              <a:rPr lang="en-US" i="1" dirty="0"/>
              <a:t>resistance</a:t>
            </a:r>
            <a:r>
              <a:rPr lang="en-US" dirty="0"/>
              <a:t> in various organisms </a:t>
            </a:r>
          </a:p>
          <a:p>
            <a:pPr marL="0" indent="0">
              <a:buNone/>
            </a:pPr>
            <a:endParaRPr lang="en-US" dirty="0"/>
          </a:p>
        </p:txBody>
      </p:sp>
    </p:spTree>
    <p:extLst>
      <p:ext uri="{BB962C8B-B14F-4D97-AF65-F5344CB8AC3E}">
        <p14:creationId xmlns:p14="http://schemas.microsoft.com/office/powerpoint/2010/main" val="15600813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77F1D63-F106-492E-88CE-E08F4DCA5864}" type="slidenum">
              <a:rPr lang="en-US" sz="1400" smtClean="0"/>
              <a:pPr eaLnBrk="1" hangingPunct="1"/>
              <a:t>101</a:t>
            </a:fld>
            <a:endParaRPr lang="en-US" sz="1400" smtClean="0"/>
          </a:p>
        </p:txBody>
      </p:sp>
      <p:sp>
        <p:nvSpPr>
          <p:cNvPr id="30722" name="Rectangle 2"/>
          <p:cNvSpPr>
            <a:spLocks noGrp="1" noChangeArrowheads="1"/>
          </p:cNvSpPr>
          <p:nvPr>
            <p:ph type="title"/>
          </p:nvPr>
        </p:nvSpPr>
        <p:spPr/>
        <p:txBody>
          <a:bodyPr/>
          <a:lstStyle/>
          <a:p>
            <a:pPr eaLnBrk="1" hangingPunct="1">
              <a:defRPr/>
            </a:pPr>
            <a:r>
              <a:rPr lang="en-US" b="1" dirty="0" smtClean="0"/>
              <a:t>Darwin’s Observations</a:t>
            </a:r>
          </a:p>
        </p:txBody>
      </p:sp>
      <p:sp>
        <p:nvSpPr>
          <p:cNvPr id="30723" name="Rectangle 3"/>
          <p:cNvSpPr>
            <a:spLocks noGrp="1" noChangeArrowheads="1"/>
          </p:cNvSpPr>
          <p:nvPr>
            <p:ph type="body" sz="half" idx="1"/>
          </p:nvPr>
        </p:nvSpPr>
        <p:spPr>
          <a:xfrm>
            <a:off x="228600" y="1371600"/>
            <a:ext cx="3886200" cy="4911725"/>
          </a:xfrm>
        </p:spPr>
        <p:txBody>
          <a:bodyPr/>
          <a:lstStyle/>
          <a:p>
            <a:pPr eaLnBrk="1" hangingPunct="1">
              <a:defRPr/>
            </a:pPr>
            <a:r>
              <a:rPr lang="en-US" sz="2800" b="1" dirty="0" smtClean="0"/>
              <a:t>Patterns of Diversity were shown</a:t>
            </a:r>
          </a:p>
          <a:p>
            <a:pPr eaLnBrk="1" hangingPunct="1">
              <a:defRPr/>
            </a:pPr>
            <a:r>
              <a:rPr lang="en-US" sz="2800" b="1" dirty="0" smtClean="0"/>
              <a:t>Unique Adaptations in organisms</a:t>
            </a:r>
          </a:p>
          <a:p>
            <a:pPr eaLnBrk="1" hangingPunct="1">
              <a:defRPr/>
            </a:pPr>
            <a:r>
              <a:rPr lang="en-US" sz="2800" b="1" dirty="0" smtClean="0"/>
              <a:t>Species Not Evenly Distributed</a:t>
            </a:r>
          </a:p>
          <a:p>
            <a:pPr lvl="2" eaLnBrk="1" hangingPunct="1">
              <a:defRPr/>
            </a:pPr>
            <a:r>
              <a:rPr lang="en-US" b="1" dirty="0" smtClean="0">
                <a:solidFill>
                  <a:schemeClr val="tx2"/>
                </a:solidFill>
              </a:rPr>
              <a:t>Australia, Kangaroos, but No Rabbits</a:t>
            </a:r>
          </a:p>
          <a:p>
            <a:pPr lvl="2" eaLnBrk="1" hangingPunct="1">
              <a:defRPr/>
            </a:pPr>
            <a:r>
              <a:rPr lang="en-US" b="1" dirty="0" smtClean="0">
                <a:solidFill>
                  <a:schemeClr val="tx2"/>
                </a:solidFill>
              </a:rPr>
              <a:t>S. America, Llamas</a:t>
            </a:r>
          </a:p>
        </p:txBody>
      </p:sp>
      <p:pic>
        <p:nvPicPr>
          <p:cNvPr id="30728" name="Picture 8" descr="22-15-ConvergentEvoluti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752600"/>
            <a:ext cx="5029200"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77303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anim calcmode="lin" valueType="num">
                                      <p:cBhvr>
                                        <p:cTn id="7" dur="1000" fill="hold"/>
                                        <p:tgtEl>
                                          <p:spTgt spid="30728"/>
                                        </p:tgtEl>
                                        <p:attrNameLst>
                                          <p:attrName>ppt_x</p:attrName>
                                        </p:attrNameLst>
                                      </p:cBhvr>
                                      <p:tavLst>
                                        <p:tav tm="0">
                                          <p:val>
                                            <p:strVal val="#ppt_x-.2"/>
                                          </p:val>
                                        </p:tav>
                                        <p:tav tm="100000">
                                          <p:val>
                                            <p:strVal val="#ppt_x"/>
                                          </p:val>
                                        </p:tav>
                                      </p:tavLst>
                                    </p:anim>
                                    <p:anim calcmode="lin" valueType="num">
                                      <p:cBhvr>
                                        <p:cTn id="8" dur="1000" fill="hold"/>
                                        <p:tgtEl>
                                          <p:spTgt spid="30728"/>
                                        </p:tgtEl>
                                        <p:attrNameLst>
                                          <p:attrName>ppt_y</p:attrName>
                                        </p:attrNameLst>
                                      </p:cBhvr>
                                      <p:tavLst>
                                        <p:tav tm="0">
                                          <p:val>
                                            <p:strVal val="#ppt_y"/>
                                          </p:val>
                                        </p:tav>
                                        <p:tav tm="100000">
                                          <p:val>
                                            <p:strVal val="#ppt_y"/>
                                          </p:val>
                                        </p:tav>
                                      </p:tavLst>
                                    </p:anim>
                                    <p:animEffect transition="in" filter="wipe(right)" prLst="gradientSize: 0.1">
                                      <p:cBhvr>
                                        <p:cTn id="9" dur="1000"/>
                                        <p:tgtEl>
                                          <p:spTgt spid="3072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30723">
                                            <p:txEl>
                                              <p:pRg st="0" end="0"/>
                                            </p:txEl>
                                          </p:spTgt>
                                        </p:tgtEl>
                                        <p:attrNameLst>
                                          <p:attrName>style.visibility</p:attrName>
                                        </p:attrNameLst>
                                      </p:cBhvr>
                                      <p:to>
                                        <p:strVal val="visible"/>
                                      </p:to>
                                    </p:set>
                                    <p:animEffect transition="in" filter="box(in)">
                                      <p:cBhvr>
                                        <p:cTn id="14" dur="500"/>
                                        <p:tgtEl>
                                          <p:spTgt spid="30723">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30723">
                                            <p:txEl>
                                              <p:pRg st="1" end="1"/>
                                            </p:txEl>
                                          </p:spTgt>
                                        </p:tgtEl>
                                        <p:attrNameLst>
                                          <p:attrName>style.visibility</p:attrName>
                                        </p:attrNameLst>
                                      </p:cBhvr>
                                      <p:to>
                                        <p:strVal val="visible"/>
                                      </p:to>
                                    </p:set>
                                    <p:animEffect transition="in" filter="box(in)">
                                      <p:cBhvr>
                                        <p:cTn id="19" dur="500"/>
                                        <p:tgtEl>
                                          <p:spTgt spid="30723">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0723">
                                            <p:txEl>
                                              <p:pRg st="2" end="2"/>
                                            </p:txEl>
                                          </p:spTgt>
                                        </p:tgtEl>
                                        <p:attrNameLst>
                                          <p:attrName>style.visibility</p:attrName>
                                        </p:attrNameLst>
                                      </p:cBhvr>
                                      <p:to>
                                        <p:strVal val="visible"/>
                                      </p:to>
                                    </p:set>
                                    <p:animEffect transition="in" filter="box(in)">
                                      <p:cBhvr>
                                        <p:cTn id="24" dur="500"/>
                                        <p:tgtEl>
                                          <p:spTgt spid="30723">
                                            <p:txEl>
                                              <p:pRg st="2" end="2"/>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30723">
                                            <p:txEl>
                                              <p:pRg st="3" end="3"/>
                                            </p:txEl>
                                          </p:spTgt>
                                        </p:tgtEl>
                                        <p:attrNameLst>
                                          <p:attrName>style.visibility</p:attrName>
                                        </p:attrNameLst>
                                      </p:cBhvr>
                                      <p:to>
                                        <p:strVal val="visible"/>
                                      </p:to>
                                    </p:set>
                                    <p:animEffect transition="in" filter="box(in)">
                                      <p:cBhvr>
                                        <p:cTn id="27" dur="500"/>
                                        <p:tgtEl>
                                          <p:spTgt spid="30723">
                                            <p:txEl>
                                              <p:pRg st="3" end="3"/>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0723">
                                            <p:txEl>
                                              <p:pRg st="4" end="4"/>
                                            </p:txEl>
                                          </p:spTgt>
                                        </p:tgtEl>
                                        <p:attrNameLst>
                                          <p:attrName>style.visibility</p:attrName>
                                        </p:attrNameLst>
                                      </p:cBhvr>
                                      <p:to>
                                        <p:strVal val="visible"/>
                                      </p:to>
                                    </p:set>
                                    <p:animEffect transition="in" filter="box(in)">
                                      <p:cBhvr>
                                        <p:cTn id="30" dur="500"/>
                                        <p:tgtEl>
                                          <p:spTgt spid="307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A0E60C81-7DD4-41CE-BFA4-1A404CF26A89}" type="slidenum">
              <a:rPr lang="en-US" sz="1400" smtClean="0"/>
              <a:pPr eaLnBrk="1" hangingPunct="1"/>
              <a:t>102</a:t>
            </a:fld>
            <a:endParaRPr lang="en-US" sz="1400" smtClean="0"/>
          </a:p>
        </p:txBody>
      </p:sp>
      <p:sp>
        <p:nvSpPr>
          <p:cNvPr id="193538" name="Rectangle 2"/>
          <p:cNvSpPr>
            <a:spLocks noGrp="1" noChangeArrowheads="1"/>
          </p:cNvSpPr>
          <p:nvPr>
            <p:ph type="title"/>
          </p:nvPr>
        </p:nvSpPr>
        <p:spPr/>
        <p:txBody>
          <a:bodyPr>
            <a:normAutofit fontScale="90000"/>
          </a:bodyPr>
          <a:lstStyle/>
          <a:p>
            <a:pPr eaLnBrk="1" hangingPunct="1">
              <a:defRPr/>
            </a:pPr>
            <a:r>
              <a:rPr lang="en-US" sz="4000" b="1" dirty="0" smtClean="0"/>
              <a:t>Natural Variation and Artificial Selection</a:t>
            </a:r>
          </a:p>
        </p:txBody>
      </p:sp>
      <p:sp>
        <p:nvSpPr>
          <p:cNvPr id="193539" name="Rectangle 3"/>
          <p:cNvSpPr>
            <a:spLocks noGrp="1" noChangeArrowheads="1"/>
          </p:cNvSpPr>
          <p:nvPr>
            <p:ph type="body" idx="1"/>
          </p:nvPr>
        </p:nvSpPr>
        <p:spPr>
          <a:xfrm>
            <a:off x="685800" y="1905000"/>
            <a:ext cx="7772400" cy="4191000"/>
          </a:xfrm>
        </p:spPr>
        <p:txBody>
          <a:bodyPr/>
          <a:lstStyle/>
          <a:p>
            <a:pPr eaLnBrk="1" hangingPunct="1">
              <a:defRPr/>
            </a:pPr>
            <a:r>
              <a:rPr lang="en-US" sz="3600" b="1" dirty="0" smtClean="0">
                <a:solidFill>
                  <a:srgbClr val="CC3300"/>
                </a:solidFill>
              </a:rPr>
              <a:t>Natural Variation</a:t>
            </a:r>
          </a:p>
          <a:p>
            <a:pPr lvl="1" eaLnBrk="1" hangingPunct="1">
              <a:defRPr/>
            </a:pPr>
            <a:r>
              <a:rPr lang="en-US" sz="3200" b="1" dirty="0" smtClean="0"/>
              <a:t>Differences Among Individuals Of A Species</a:t>
            </a:r>
          </a:p>
          <a:p>
            <a:pPr eaLnBrk="1" hangingPunct="1">
              <a:defRPr/>
            </a:pPr>
            <a:r>
              <a:rPr lang="en-US" sz="3600" b="1" dirty="0" smtClean="0">
                <a:solidFill>
                  <a:srgbClr val="CC3300"/>
                </a:solidFill>
              </a:rPr>
              <a:t>Artificial Selection</a:t>
            </a:r>
          </a:p>
          <a:p>
            <a:pPr lvl="1" eaLnBrk="1" hangingPunct="1">
              <a:defRPr/>
            </a:pPr>
            <a:r>
              <a:rPr lang="en-US" sz="3200" b="1" dirty="0" smtClean="0"/>
              <a:t>Selective Breeding To Enhance Desired Traits Among Stock or Crops</a:t>
            </a:r>
          </a:p>
        </p:txBody>
      </p:sp>
      <p:sp>
        <p:nvSpPr>
          <p:cNvPr id="62469"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344588581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Effect transition="in" filter="checkerboard(across)">
                                      <p:cBhvr>
                                        <p:cTn id="7" dur="500"/>
                                        <p:tgtEl>
                                          <p:spTgt spid="193539">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3539">
                                            <p:txEl>
                                              <p:pRg st="1" end="1"/>
                                            </p:txEl>
                                          </p:spTgt>
                                        </p:tgtEl>
                                        <p:attrNameLst>
                                          <p:attrName>style.visibility</p:attrName>
                                        </p:attrNameLst>
                                      </p:cBhvr>
                                      <p:to>
                                        <p:strVal val="visible"/>
                                      </p:to>
                                    </p:set>
                                    <p:animEffect transition="in" filter="checkerboard(across)">
                                      <p:cBhvr>
                                        <p:cTn id="10" dur="500"/>
                                        <p:tgtEl>
                                          <p:spTgt spid="19353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93539">
                                            <p:txEl>
                                              <p:pRg st="2" end="2"/>
                                            </p:txEl>
                                          </p:spTgt>
                                        </p:tgtEl>
                                        <p:attrNameLst>
                                          <p:attrName>style.visibility</p:attrName>
                                        </p:attrNameLst>
                                      </p:cBhvr>
                                      <p:to>
                                        <p:strVal val="visible"/>
                                      </p:to>
                                    </p:set>
                                    <p:animEffect transition="in" filter="checkerboard(across)">
                                      <p:cBhvr>
                                        <p:cTn id="15" dur="500"/>
                                        <p:tgtEl>
                                          <p:spTgt spid="193539">
                                            <p:txEl>
                                              <p:pRg st="2" end="2"/>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93539">
                                            <p:txEl>
                                              <p:pRg st="3" end="3"/>
                                            </p:txEl>
                                          </p:spTgt>
                                        </p:tgtEl>
                                        <p:attrNameLst>
                                          <p:attrName>style.visibility</p:attrName>
                                        </p:attrNameLst>
                                      </p:cBhvr>
                                      <p:to>
                                        <p:strVal val="visible"/>
                                      </p:to>
                                    </p:set>
                                    <p:animEffect transition="in" filter="checkerboard(across)">
                                      <p:cBhvr>
                                        <p:cTn id="18" dur="500"/>
                                        <p:tgtEl>
                                          <p:spTgt spid="1935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4B0B5E4E-D300-4C18-A8DD-BD6C0E8236C5}" type="slidenum">
              <a:rPr lang="en-US" sz="1400" smtClean="0"/>
              <a:pPr eaLnBrk="1" hangingPunct="1"/>
              <a:t>103</a:t>
            </a:fld>
            <a:endParaRPr lang="en-US" sz="1400" smtClean="0"/>
          </a:p>
        </p:txBody>
      </p:sp>
      <p:sp>
        <p:nvSpPr>
          <p:cNvPr id="194562" name="Rectangle 2"/>
          <p:cNvSpPr>
            <a:spLocks noGrp="1" noChangeArrowheads="1"/>
          </p:cNvSpPr>
          <p:nvPr>
            <p:ph type="title"/>
          </p:nvPr>
        </p:nvSpPr>
        <p:spPr/>
        <p:txBody>
          <a:bodyPr>
            <a:normAutofit fontScale="90000"/>
          </a:bodyPr>
          <a:lstStyle/>
          <a:p>
            <a:pPr eaLnBrk="1" hangingPunct="1">
              <a:defRPr/>
            </a:pPr>
            <a:r>
              <a:rPr lang="en-US" sz="4000" b="1" dirty="0" smtClean="0"/>
              <a:t>Natural Variation and Artificial Selection</a:t>
            </a:r>
          </a:p>
        </p:txBody>
      </p:sp>
      <p:sp>
        <p:nvSpPr>
          <p:cNvPr id="194563" name="Rectangle 3"/>
          <p:cNvSpPr>
            <a:spLocks noGrp="1" noChangeArrowheads="1"/>
          </p:cNvSpPr>
          <p:nvPr>
            <p:ph type="body" idx="1"/>
          </p:nvPr>
        </p:nvSpPr>
        <p:spPr/>
        <p:txBody>
          <a:bodyPr/>
          <a:lstStyle/>
          <a:p>
            <a:pPr eaLnBrk="1" hangingPunct="1">
              <a:buFont typeface="Wingdings" pitchFamily="2" charset="2"/>
              <a:buNone/>
              <a:defRPr/>
            </a:pPr>
            <a:r>
              <a:rPr lang="en-US" sz="3600" b="1" dirty="0" smtClean="0">
                <a:solidFill>
                  <a:srgbClr val="66FF33"/>
                </a:solidFill>
              </a:rPr>
              <a:t>Key Concept:</a:t>
            </a:r>
          </a:p>
          <a:p>
            <a:pPr lvl="1" eaLnBrk="1" hangingPunct="1">
              <a:buFontTx/>
              <a:buNone/>
              <a:defRPr/>
            </a:pPr>
            <a:r>
              <a:rPr lang="en-US" sz="3600" b="1" dirty="0" smtClean="0"/>
              <a:t>In </a:t>
            </a:r>
            <a:r>
              <a:rPr lang="en-US" sz="3600" b="1" dirty="0" smtClean="0">
                <a:solidFill>
                  <a:srgbClr val="CC3300"/>
                </a:solidFill>
              </a:rPr>
              <a:t>Artificial Selection</a:t>
            </a:r>
            <a:r>
              <a:rPr lang="en-US" sz="3600" b="1" dirty="0" smtClean="0">
                <a:solidFill>
                  <a:srgbClr val="009900"/>
                </a:solidFill>
              </a:rPr>
              <a:t>,</a:t>
            </a:r>
            <a:r>
              <a:rPr lang="en-US" sz="3600" b="1" dirty="0" smtClean="0"/>
              <a:t> Nature Provided The Variation Among Different Organisms, And Humans Selected Those Variations That They Found Useful</a:t>
            </a:r>
          </a:p>
        </p:txBody>
      </p:sp>
      <p:sp>
        <p:nvSpPr>
          <p:cNvPr id="63493"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58584016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94563">
                                            <p:txEl>
                                              <p:pRg st="0" end="0"/>
                                            </p:txEl>
                                          </p:spTgt>
                                        </p:tgtEl>
                                        <p:attrNameLst>
                                          <p:attrName>style.visibility</p:attrName>
                                        </p:attrNameLst>
                                      </p:cBhvr>
                                      <p:to>
                                        <p:strVal val="visible"/>
                                      </p:to>
                                    </p:set>
                                    <p:anim calcmode="lin" valueType="num">
                                      <p:cBhvr>
                                        <p:cTn id="7" dur="1000" fill="hold"/>
                                        <p:tgtEl>
                                          <p:spTgt spid="19456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9456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94563">
                                            <p:txEl>
                                              <p:pRg st="0" end="0"/>
                                            </p:txEl>
                                          </p:spTgt>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94563">
                                            <p:txEl>
                                              <p:pRg st="1" end="1"/>
                                            </p:txEl>
                                          </p:spTgt>
                                        </p:tgtEl>
                                        <p:attrNameLst>
                                          <p:attrName>style.visibility</p:attrName>
                                        </p:attrNameLst>
                                      </p:cBhvr>
                                      <p:to>
                                        <p:strVal val="visible"/>
                                      </p:to>
                                    </p:set>
                                    <p:anim calcmode="lin" valueType="num">
                                      <p:cBhvr>
                                        <p:cTn id="12" dur="1000" fill="hold"/>
                                        <p:tgtEl>
                                          <p:spTgt spid="194563">
                                            <p:txEl>
                                              <p:pRg st="1" end="1"/>
                                            </p:txEl>
                                          </p:spTgt>
                                        </p:tgtEl>
                                        <p:attrNameLst>
                                          <p:attrName>ppt_x</p:attrName>
                                        </p:attrNameLst>
                                      </p:cBhvr>
                                      <p:tavLst>
                                        <p:tav tm="0">
                                          <p:val>
                                            <p:strVal val="#ppt_x-.2"/>
                                          </p:val>
                                        </p:tav>
                                        <p:tav tm="100000">
                                          <p:val>
                                            <p:strVal val="#ppt_x"/>
                                          </p:val>
                                        </p:tav>
                                      </p:tavLst>
                                    </p:anim>
                                    <p:anim calcmode="lin" valueType="num">
                                      <p:cBhvr>
                                        <p:cTn id="13" dur="1000" fill="hold"/>
                                        <p:tgtEl>
                                          <p:spTgt spid="19456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945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13EBF1F3-7C55-4972-8314-23E33B5CA059}" type="slidenum">
              <a:rPr lang="en-US" sz="1400" smtClean="0"/>
              <a:pPr eaLnBrk="1" hangingPunct="1"/>
              <a:t>104</a:t>
            </a:fld>
            <a:endParaRPr lang="en-US" sz="1400" smtClean="0"/>
          </a:p>
        </p:txBody>
      </p:sp>
      <p:sp>
        <p:nvSpPr>
          <p:cNvPr id="64515" name="Rectangle 2"/>
          <p:cNvSpPr>
            <a:spLocks noChangeArrowheads="1"/>
          </p:cNvSpPr>
          <p:nvPr/>
        </p:nvSpPr>
        <p:spPr bwMode="auto">
          <a:xfrm>
            <a:off x="228600" y="0"/>
            <a:ext cx="8686800" cy="18288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en-US"/>
          </a:p>
        </p:txBody>
      </p:sp>
      <p:sp>
        <p:nvSpPr>
          <p:cNvPr id="64516" name="Rectangle 3"/>
          <p:cNvSpPr>
            <a:spLocks noChangeArrowheads="1"/>
          </p:cNvSpPr>
          <p:nvPr/>
        </p:nvSpPr>
        <p:spPr bwMode="auto">
          <a:xfrm>
            <a:off x="0" y="5943600"/>
            <a:ext cx="9144000" cy="9144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en-US"/>
          </a:p>
        </p:txBody>
      </p:sp>
      <p:pic>
        <p:nvPicPr>
          <p:cNvPr id="64517" name="Picture 4" descr="Broco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350" y="0"/>
            <a:ext cx="5573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710737963"/>
      </p:ext>
    </p:extLst>
  </p:cSld>
  <p:clrMapOvr>
    <a:masterClrMapping/>
  </p:clrMapOvr>
  <p:transition>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BD21E452-1E09-476F-A1C0-C4F848A83A17}" type="slidenum">
              <a:rPr lang="en-US" sz="1400" smtClean="0"/>
              <a:pPr eaLnBrk="1" hangingPunct="1"/>
              <a:t>105</a:t>
            </a:fld>
            <a:endParaRPr lang="en-US" sz="1400" smtClean="0"/>
          </a:p>
        </p:txBody>
      </p:sp>
      <p:pic>
        <p:nvPicPr>
          <p:cNvPr id="31748" name="Picture 4" descr="22-02-Trilobi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00200"/>
            <a:ext cx="4191000"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Rectangle 2"/>
          <p:cNvSpPr>
            <a:spLocks noGrp="1" noChangeArrowheads="1"/>
          </p:cNvSpPr>
          <p:nvPr>
            <p:ph type="title"/>
          </p:nvPr>
        </p:nvSpPr>
        <p:spPr>
          <a:xfrm>
            <a:off x="685800" y="228600"/>
            <a:ext cx="7772400" cy="838200"/>
          </a:xfrm>
        </p:spPr>
        <p:txBody>
          <a:bodyPr/>
          <a:lstStyle/>
          <a:p>
            <a:pPr eaLnBrk="1" hangingPunct="1">
              <a:defRPr/>
            </a:pPr>
            <a:r>
              <a:rPr lang="en-US" b="1" dirty="0" smtClean="0"/>
              <a:t>Darwin’s Observations</a:t>
            </a:r>
          </a:p>
        </p:txBody>
      </p:sp>
      <p:sp>
        <p:nvSpPr>
          <p:cNvPr id="31747" name="Rectangle 3"/>
          <p:cNvSpPr>
            <a:spLocks noGrp="1" noChangeArrowheads="1"/>
          </p:cNvSpPr>
          <p:nvPr>
            <p:ph type="body" idx="1"/>
          </p:nvPr>
        </p:nvSpPr>
        <p:spPr>
          <a:xfrm>
            <a:off x="685800" y="1641475"/>
            <a:ext cx="3581400" cy="4683125"/>
          </a:xfrm>
        </p:spPr>
        <p:txBody>
          <a:bodyPr/>
          <a:lstStyle/>
          <a:p>
            <a:pPr marL="228600" indent="-228600" eaLnBrk="1" hangingPunct="1">
              <a:defRPr/>
            </a:pPr>
            <a:r>
              <a:rPr lang="en-US" sz="2800" b="1" dirty="0" smtClean="0"/>
              <a:t>Both Living Organisms &amp; Fossils collected</a:t>
            </a:r>
          </a:p>
          <a:p>
            <a:pPr marL="228600" indent="-228600" eaLnBrk="1" hangingPunct="1">
              <a:defRPr/>
            </a:pPr>
            <a:r>
              <a:rPr lang="en-US" sz="2800" b="1" dirty="0" smtClean="0"/>
              <a:t>Fossils included:</a:t>
            </a:r>
          </a:p>
          <a:p>
            <a:pPr marL="571500" lvl="2" indent="-114300" eaLnBrk="1" hangingPunct="1">
              <a:defRPr/>
            </a:pPr>
            <a:r>
              <a:rPr lang="en-US" sz="2800" b="1" dirty="0" smtClean="0">
                <a:solidFill>
                  <a:schemeClr val="tx2"/>
                </a:solidFill>
              </a:rPr>
              <a:t>Trilobites</a:t>
            </a:r>
          </a:p>
          <a:p>
            <a:pPr marL="571500" lvl="2" indent="-114300" eaLnBrk="1" hangingPunct="1">
              <a:defRPr/>
            </a:pPr>
            <a:r>
              <a:rPr lang="en-US" sz="2800" b="1" dirty="0" smtClean="0"/>
              <a:t>Giant Ground Sloth of South America</a:t>
            </a:r>
          </a:p>
          <a:p>
            <a:pPr marL="571500" lvl="2" indent="-114300" eaLnBrk="1" hangingPunct="1">
              <a:defRPr/>
            </a:pPr>
            <a:endParaRPr lang="en-US" b="1" dirty="0" smtClean="0"/>
          </a:p>
          <a:p>
            <a:pPr marL="571500" lvl="2" indent="-114300" eaLnBrk="1" hangingPunct="1">
              <a:buFontTx/>
              <a:buNone/>
              <a:defRPr/>
            </a:pPr>
            <a:endParaRPr lang="en-US" b="1" dirty="0" smtClean="0"/>
          </a:p>
          <a:p>
            <a:pPr marL="571500" lvl="2" indent="-114300" eaLnBrk="1" hangingPunct="1">
              <a:defRPr/>
            </a:pPr>
            <a:endParaRPr lang="en-US" b="1" dirty="0" smtClean="0"/>
          </a:p>
        </p:txBody>
      </p:sp>
      <p:sp>
        <p:nvSpPr>
          <p:cNvPr id="31749" name="Text Box 5"/>
          <p:cNvSpPr txBox="1">
            <a:spLocks noChangeArrowheads="1"/>
          </p:cNvSpPr>
          <p:nvPr/>
        </p:nvSpPr>
        <p:spPr bwMode="auto">
          <a:xfrm>
            <a:off x="762000" y="5791200"/>
            <a:ext cx="7848600" cy="88423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lang="en-US" b="1" dirty="0">
                <a:solidFill>
                  <a:srgbClr val="CC3300"/>
                </a:solidFill>
                <a:effectLst>
                  <a:outerShdw blurRad="38100" dist="38100" dir="2700000" algn="tl">
                    <a:srgbClr val="000000"/>
                  </a:outerShdw>
                </a:effectLst>
              </a:rPr>
              <a:t>This species NO longer existed.</a:t>
            </a:r>
            <a:br>
              <a:rPr lang="en-US" b="1" dirty="0">
                <a:solidFill>
                  <a:srgbClr val="CC3300"/>
                </a:solidFill>
                <a:effectLst>
                  <a:outerShdw blurRad="38100" dist="38100" dir="2700000" algn="tl">
                    <a:srgbClr val="000000"/>
                  </a:outerShdw>
                </a:effectLst>
              </a:rPr>
            </a:br>
            <a:r>
              <a:rPr lang="en-US" b="1" dirty="0">
                <a:solidFill>
                  <a:srgbClr val="CC3300"/>
                </a:solidFill>
                <a:effectLst>
                  <a:outerShdw blurRad="38100" dist="38100" dir="2700000" algn="tl">
                    <a:srgbClr val="000000"/>
                  </a:outerShdw>
                </a:effectLst>
              </a:rPr>
              <a:t> </a:t>
            </a:r>
            <a:r>
              <a:rPr lang="en-US" sz="2800" b="1" dirty="0">
                <a:solidFill>
                  <a:srgbClr val="66FF33"/>
                </a:solidFill>
                <a:effectLst>
                  <a:outerShdw blurRad="38100" dist="38100" dir="2700000" algn="tl">
                    <a:srgbClr val="000000"/>
                  </a:outerShdw>
                </a:effectLst>
              </a:rPr>
              <a:t>What had happened to them?</a:t>
            </a:r>
          </a:p>
        </p:txBody>
      </p:sp>
      <p:sp>
        <p:nvSpPr>
          <p:cNvPr id="38919" name="Footer Placeholder 6"/>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778793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ox(in)">
                                      <p:cBhvr>
                                        <p:cTn id="7" dur="500"/>
                                        <p:tgtEl>
                                          <p:spTgt spid="317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box(in)">
                                      <p:cBhvr>
                                        <p:cTn id="12" dur="500"/>
                                        <p:tgtEl>
                                          <p:spTgt spid="31747">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box(in)">
                                      <p:cBhvr>
                                        <p:cTn id="15" dur="500"/>
                                        <p:tgtEl>
                                          <p:spTgt spid="31747">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1747">
                                            <p:txEl>
                                              <p:pRg st="3" end="3"/>
                                            </p:txEl>
                                          </p:spTgt>
                                        </p:tgtEl>
                                        <p:attrNameLst>
                                          <p:attrName>style.visibility</p:attrName>
                                        </p:attrNameLst>
                                      </p:cBhvr>
                                      <p:to>
                                        <p:strVal val="visible"/>
                                      </p:to>
                                    </p:set>
                                    <p:animEffect transition="in" filter="box(in)">
                                      <p:cBhvr>
                                        <p:cTn id="18" dur="500"/>
                                        <p:tgtEl>
                                          <p:spTgt spid="31747">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nodeType="clickEffect">
                                  <p:stCondLst>
                                    <p:cond delay="0"/>
                                  </p:stCondLst>
                                  <p:childTnLst>
                                    <p:set>
                                      <p:cBhvr>
                                        <p:cTn id="22" dur="1" fill="hold">
                                          <p:stCondLst>
                                            <p:cond delay="0"/>
                                          </p:stCondLst>
                                        </p:cTn>
                                        <p:tgtEl>
                                          <p:spTgt spid="31748"/>
                                        </p:tgtEl>
                                        <p:attrNameLst>
                                          <p:attrName>style.visibility</p:attrName>
                                        </p:attrNameLst>
                                      </p:cBhvr>
                                      <p:to>
                                        <p:strVal val="visible"/>
                                      </p:to>
                                    </p:set>
                                    <p:anim calcmode="lin" valueType="num">
                                      <p:cBhvr>
                                        <p:cTn id="23" dur="1000" fill="hold"/>
                                        <p:tgtEl>
                                          <p:spTgt spid="31748"/>
                                        </p:tgtEl>
                                        <p:attrNameLst>
                                          <p:attrName>ppt_x</p:attrName>
                                        </p:attrNameLst>
                                      </p:cBhvr>
                                      <p:tavLst>
                                        <p:tav tm="0">
                                          <p:val>
                                            <p:strVal val="#ppt_x-.2"/>
                                          </p:val>
                                        </p:tav>
                                        <p:tav tm="100000">
                                          <p:val>
                                            <p:strVal val="#ppt_x"/>
                                          </p:val>
                                        </p:tav>
                                      </p:tavLst>
                                    </p:anim>
                                    <p:anim calcmode="lin" valueType="num">
                                      <p:cBhvr>
                                        <p:cTn id="24" dur="1000" fill="hold"/>
                                        <p:tgtEl>
                                          <p:spTgt spid="31748"/>
                                        </p:tgtEl>
                                        <p:attrNameLst>
                                          <p:attrName>ppt_y</p:attrName>
                                        </p:attrNameLst>
                                      </p:cBhvr>
                                      <p:tavLst>
                                        <p:tav tm="0">
                                          <p:val>
                                            <p:strVal val="#ppt_y"/>
                                          </p:val>
                                        </p:tav>
                                        <p:tav tm="100000">
                                          <p:val>
                                            <p:strVal val="#ppt_y"/>
                                          </p:val>
                                        </p:tav>
                                      </p:tavLst>
                                    </p:anim>
                                    <p:animEffect transition="in" filter="wipe(right)" prLst="gradientSize: 0.1">
                                      <p:cBhvr>
                                        <p:cTn id="25" dur="1000"/>
                                        <p:tgtEl>
                                          <p:spTgt spid="3174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9" presetClass="entr" presetSubtype="0" fill="hold" grpId="0" nodeType="clickEffect">
                                  <p:stCondLst>
                                    <p:cond delay="0"/>
                                  </p:stCondLst>
                                  <p:childTnLst>
                                    <p:set>
                                      <p:cBhvr>
                                        <p:cTn id="29" dur="1" fill="hold">
                                          <p:stCondLst>
                                            <p:cond delay="0"/>
                                          </p:stCondLst>
                                        </p:cTn>
                                        <p:tgtEl>
                                          <p:spTgt spid="31749"/>
                                        </p:tgtEl>
                                        <p:attrNameLst>
                                          <p:attrName>style.visibility</p:attrName>
                                        </p:attrNameLst>
                                      </p:cBhvr>
                                      <p:to>
                                        <p:strVal val="visible"/>
                                      </p:to>
                                    </p:set>
                                    <p:anim calcmode="lin" valueType="num">
                                      <p:cBhvr>
                                        <p:cTn id="30" dur="1000" fill="hold"/>
                                        <p:tgtEl>
                                          <p:spTgt spid="31749"/>
                                        </p:tgtEl>
                                        <p:attrNameLst>
                                          <p:attrName>ppt_x</p:attrName>
                                        </p:attrNameLst>
                                      </p:cBhvr>
                                      <p:tavLst>
                                        <p:tav tm="0">
                                          <p:val>
                                            <p:strVal val="#ppt_x-.2"/>
                                          </p:val>
                                        </p:tav>
                                        <p:tav tm="100000">
                                          <p:val>
                                            <p:strVal val="#ppt_x"/>
                                          </p:val>
                                        </p:tav>
                                      </p:tavLst>
                                    </p:anim>
                                    <p:anim calcmode="lin" valueType="num">
                                      <p:cBhvr>
                                        <p:cTn id="31" dur="1000" fill="hold"/>
                                        <p:tgtEl>
                                          <p:spTgt spid="31749"/>
                                        </p:tgtEl>
                                        <p:attrNameLst>
                                          <p:attrName>ppt_y</p:attrName>
                                        </p:attrNameLst>
                                      </p:cBhvr>
                                      <p:tavLst>
                                        <p:tav tm="0">
                                          <p:val>
                                            <p:strVal val="#ppt_y"/>
                                          </p:val>
                                        </p:tav>
                                        <p:tav tm="100000">
                                          <p:val>
                                            <p:strVal val="#ppt_y"/>
                                          </p:val>
                                        </p:tav>
                                      </p:tavLst>
                                    </p:anim>
                                    <p:animEffect transition="in" filter="wipe(right)" prLst="gradientSize: 0.1">
                                      <p:cBhvr>
                                        <p:cTn id="32" dur="10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P spid="3174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357F7464-D9C8-41F7-AD91-16BC4124B50A}" type="slidenum">
              <a:rPr lang="en-US" sz="1400" smtClean="0"/>
              <a:pPr eaLnBrk="1" hangingPunct="1"/>
              <a:t>106</a:t>
            </a:fld>
            <a:endParaRPr lang="en-US" sz="1400" smtClean="0"/>
          </a:p>
        </p:txBody>
      </p:sp>
      <p:pic>
        <p:nvPicPr>
          <p:cNvPr id="39939" name="Picture 2" descr="FG16_04"/>
          <p:cNvPicPr>
            <a:picLocks noChangeAspect="1" noChangeArrowheads="1"/>
          </p:cNvPicPr>
          <p:nvPr/>
        </p:nvPicPr>
        <p:blipFill>
          <a:blip r:embed="rId3">
            <a:extLst>
              <a:ext uri="{28A0092B-C50C-407E-A947-70E740481C1C}">
                <a14:useLocalDpi xmlns:a14="http://schemas.microsoft.com/office/drawing/2010/main" val="0"/>
              </a:ext>
            </a:extLst>
          </a:blip>
          <a:srcRect b="4015"/>
          <a:stretch>
            <a:fillRect/>
          </a:stretch>
        </p:blipFill>
        <p:spPr bwMode="auto">
          <a:xfrm>
            <a:off x="457200" y="609600"/>
            <a:ext cx="8077200"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Text Box 3"/>
          <p:cNvSpPr txBox="1">
            <a:spLocks noChangeArrowheads="1"/>
          </p:cNvSpPr>
          <p:nvPr/>
        </p:nvSpPr>
        <p:spPr bwMode="auto">
          <a:xfrm>
            <a:off x="609600" y="0"/>
            <a:ext cx="7553325" cy="519113"/>
          </a:xfrm>
          <a:prstGeom prst="rect">
            <a:avLst/>
          </a:prstGeom>
          <a:noFill/>
          <a:ln w="9525">
            <a:noFill/>
            <a:miter lim="800000"/>
            <a:headEnd/>
            <a:tailEnd/>
          </a:ln>
          <a:effectLst/>
        </p:spPr>
        <p:txBody>
          <a:bodyPr wrap="none">
            <a:spAutoFit/>
          </a:bodyPr>
          <a:lstStyle/>
          <a:p>
            <a:pPr>
              <a:defRPr/>
            </a:pPr>
            <a:r>
              <a:rPr lang="en-US" sz="2800" b="1" dirty="0">
                <a:solidFill>
                  <a:schemeClr val="tx2"/>
                </a:solidFill>
                <a:effectLst>
                  <a:outerShdw blurRad="38100" dist="38100" dir="2700000" algn="tl">
                    <a:srgbClr val="000000"/>
                  </a:outerShdw>
                </a:effectLst>
              </a:rPr>
              <a:t>Evidence for Evolution – The Fossil Record</a:t>
            </a:r>
          </a:p>
        </p:txBody>
      </p:sp>
      <p:sp>
        <p:nvSpPr>
          <p:cNvPr id="39941"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303394514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1"/>
          <p:cNvSpPr>
            <a:spLocks noGrp="1" noChangeArrowheads="1"/>
          </p:cNvSpPr>
          <p:nvPr>
            <p:ph type="sldNum" sz="quarter" idx="429496729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39B249A3-47F2-48B9-9E5E-9E4281BB7A6D}" type="slidenum">
              <a:rPr lang="en-US" sz="1400" smtClean="0">
                <a:solidFill>
                  <a:srgbClr val="FFFFFF"/>
                </a:solidFill>
              </a:rPr>
              <a:pPr eaLnBrk="1" hangingPunct="1"/>
              <a:t>107</a:t>
            </a:fld>
            <a:endParaRPr lang="en-US" sz="1400" smtClean="0">
              <a:solidFill>
                <a:srgbClr val="FFFFFF"/>
              </a:solidFill>
            </a:endParaRPr>
          </a:p>
        </p:txBody>
      </p:sp>
      <p:sp>
        <p:nvSpPr>
          <p:cNvPr id="261124" name="Rectangle 4"/>
          <p:cNvSpPr>
            <a:spLocks noGrp="1" noChangeArrowheads="1"/>
          </p:cNvSpPr>
          <p:nvPr>
            <p:ph type="ctrTitle" idx="4294967295"/>
          </p:nvPr>
        </p:nvSpPr>
        <p:spPr>
          <a:xfrm>
            <a:off x="685800" y="1143000"/>
            <a:ext cx="7772400" cy="1143000"/>
          </a:xfrm>
        </p:spPr>
        <p:txBody>
          <a:bodyPr lIns="92075" tIns="46038" rIns="92075" bIns="46038" anchor="ctr"/>
          <a:lstStyle/>
          <a:p>
            <a:pPr eaLnBrk="1" hangingPunct="1">
              <a:defRPr/>
            </a:pPr>
            <a:r>
              <a:rPr lang="en-US" sz="5400" b="1" dirty="0" smtClean="0"/>
              <a:t>Theory of Evolution Today</a:t>
            </a:r>
          </a:p>
        </p:txBody>
      </p:sp>
      <p:sp>
        <p:nvSpPr>
          <p:cNvPr id="261125" name="Rectangle 5"/>
          <p:cNvSpPr>
            <a:spLocks noGrp="1" noChangeArrowheads="1"/>
          </p:cNvSpPr>
          <p:nvPr>
            <p:ph type="subTitle" idx="4294967295"/>
          </p:nvPr>
        </p:nvSpPr>
        <p:spPr>
          <a:xfrm>
            <a:off x="1371600" y="3048000"/>
            <a:ext cx="6400800" cy="1524000"/>
          </a:xfrm>
          <a:ln/>
        </p:spPr>
        <p:txBody>
          <a:bodyPr lIns="92075" tIns="46038" rIns="92075" bIns="46038"/>
          <a:lstStyle/>
          <a:p>
            <a:pPr marL="0" indent="0" algn="ctr" eaLnBrk="1" hangingPunct="1">
              <a:buFont typeface="Wingdings" pitchFamily="2" charset="2"/>
              <a:buNone/>
              <a:defRPr/>
            </a:pPr>
            <a:r>
              <a:rPr lang="en-US" sz="3600" dirty="0" smtClean="0">
                <a:solidFill>
                  <a:srgbClr val="CC3300"/>
                </a:solidFill>
              </a:rPr>
              <a:t>Supporting Evidence</a:t>
            </a:r>
          </a:p>
        </p:txBody>
      </p:sp>
      <p:sp>
        <p:nvSpPr>
          <p:cNvPr id="78853" name="Footer Placeholder 4"/>
          <p:cNvSpPr>
            <a:spLocks noGrp="1"/>
          </p:cNvSpPr>
          <p:nvPr>
            <p:ph type="ftr" sz="quarter" idx="429496729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solidFill>
                  <a:srgbClr val="FFFFFF"/>
                </a:solidFill>
              </a:rPr>
              <a:t>copyright cmassengale</a:t>
            </a:r>
          </a:p>
        </p:txBody>
      </p:sp>
    </p:spTree>
    <p:extLst>
      <p:ext uri="{BB962C8B-B14F-4D97-AF65-F5344CB8AC3E}">
        <p14:creationId xmlns:p14="http://schemas.microsoft.com/office/powerpoint/2010/main" val="2928854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61125">
                                            <p:txEl>
                                              <p:pRg st="0" end="0"/>
                                            </p:txEl>
                                          </p:spTgt>
                                        </p:tgtEl>
                                        <p:attrNameLst>
                                          <p:attrName>style.visibility</p:attrName>
                                        </p:attrNameLst>
                                      </p:cBhvr>
                                      <p:to>
                                        <p:strVal val="visible"/>
                                      </p:to>
                                    </p:set>
                                    <p:anim calcmode="lin" valueType="num">
                                      <p:cBhvr>
                                        <p:cTn id="7" dur="1000" fill="hold"/>
                                        <p:tgtEl>
                                          <p:spTgt spid="261125">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6112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61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657DC497-D341-4F05-AE5A-E89C47DD1A4E}" type="slidenum">
              <a:rPr lang="en-US" sz="1400" smtClean="0"/>
              <a:pPr eaLnBrk="1" hangingPunct="1"/>
              <a:t>108</a:t>
            </a:fld>
            <a:endParaRPr lang="en-US" sz="1400" smtClean="0"/>
          </a:p>
        </p:txBody>
      </p:sp>
      <p:pic>
        <p:nvPicPr>
          <p:cNvPr id="79875" name="Picture 3" descr="FG16_11"/>
          <p:cNvPicPr>
            <a:picLocks noChangeAspect="1" noChangeArrowheads="1"/>
          </p:cNvPicPr>
          <p:nvPr/>
        </p:nvPicPr>
        <p:blipFill>
          <a:blip r:embed="rId3">
            <a:extLst>
              <a:ext uri="{28A0092B-C50C-407E-A947-70E740481C1C}">
                <a14:useLocalDpi xmlns:a14="http://schemas.microsoft.com/office/drawing/2010/main" val="0"/>
              </a:ext>
            </a:extLst>
          </a:blip>
          <a:srcRect t="13304" b="5389"/>
          <a:stretch>
            <a:fillRect/>
          </a:stretch>
        </p:blipFill>
        <p:spPr bwMode="auto">
          <a:xfrm>
            <a:off x="533400" y="457200"/>
            <a:ext cx="80772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2" name="Text Box 4"/>
          <p:cNvSpPr txBox="1">
            <a:spLocks noChangeArrowheads="1"/>
          </p:cNvSpPr>
          <p:nvPr/>
        </p:nvSpPr>
        <p:spPr bwMode="auto">
          <a:xfrm>
            <a:off x="2209800" y="5638800"/>
            <a:ext cx="5253038" cy="641350"/>
          </a:xfrm>
          <a:prstGeom prst="rect">
            <a:avLst/>
          </a:prstGeom>
          <a:noFill/>
          <a:ln w="9525">
            <a:noFill/>
            <a:miter lim="800000"/>
            <a:headEnd/>
            <a:tailEnd/>
          </a:ln>
          <a:effectLst/>
        </p:spPr>
        <p:txBody>
          <a:bodyPr wrap="none">
            <a:spAutoFit/>
          </a:bodyPr>
          <a:lstStyle/>
          <a:p>
            <a:pPr>
              <a:defRPr/>
            </a:pPr>
            <a:r>
              <a:rPr lang="en-US" sz="3600" b="1" dirty="0">
                <a:solidFill>
                  <a:schemeClr val="tx2"/>
                </a:solidFill>
                <a:effectLst>
                  <a:outerShdw blurRad="38100" dist="38100" dir="2700000" algn="tl">
                    <a:srgbClr val="000000"/>
                  </a:outerShdw>
                </a:effectLst>
              </a:rPr>
              <a:t>Homologous Structures</a:t>
            </a:r>
          </a:p>
        </p:txBody>
      </p:sp>
      <p:sp>
        <p:nvSpPr>
          <p:cNvPr id="79877"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2410013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F765AE16-0031-4205-8F62-34166A2E90EB}" type="slidenum">
              <a:rPr lang="en-US" sz="1400" smtClean="0"/>
              <a:pPr eaLnBrk="1" hangingPunct="1"/>
              <a:t>109</a:t>
            </a:fld>
            <a:endParaRPr lang="en-US" sz="1400" smtClean="0"/>
          </a:p>
        </p:txBody>
      </p:sp>
      <p:sp>
        <p:nvSpPr>
          <p:cNvPr id="80899" name="Text Box 2"/>
          <p:cNvSpPr txBox="1">
            <a:spLocks noChangeArrowheads="1"/>
          </p:cNvSpPr>
          <p:nvPr/>
        </p:nvSpPr>
        <p:spPr bwMode="auto">
          <a:xfrm>
            <a:off x="838200" y="381000"/>
            <a:ext cx="7497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2800">
                <a:solidFill>
                  <a:schemeClr val="bg1"/>
                </a:solidFill>
                <a:latin typeface="Times New Roman" pitchFamily="18" charset="0"/>
              </a:rPr>
              <a:t>Evidence for Evolution - Comparative Embryology</a:t>
            </a:r>
          </a:p>
        </p:txBody>
      </p:sp>
      <p:pic>
        <p:nvPicPr>
          <p:cNvPr id="80900" name="Picture 3" descr="FG16_09"/>
          <p:cNvPicPr>
            <a:picLocks noChangeAspect="1" noChangeArrowheads="1"/>
          </p:cNvPicPr>
          <p:nvPr/>
        </p:nvPicPr>
        <p:blipFill>
          <a:blip r:embed="rId3">
            <a:extLst>
              <a:ext uri="{28A0092B-C50C-407E-A947-70E740481C1C}">
                <a14:useLocalDpi xmlns:a14="http://schemas.microsoft.com/office/drawing/2010/main" val="0"/>
              </a:ext>
            </a:extLst>
          </a:blip>
          <a:srcRect b="7097"/>
          <a:stretch>
            <a:fillRect/>
          </a:stretch>
        </p:blipFill>
        <p:spPr bwMode="auto">
          <a:xfrm>
            <a:off x="228600" y="457200"/>
            <a:ext cx="868680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4"/>
          <p:cNvSpPr txBox="1">
            <a:spLocks noChangeArrowheads="1"/>
          </p:cNvSpPr>
          <p:nvPr/>
        </p:nvSpPr>
        <p:spPr bwMode="auto">
          <a:xfrm>
            <a:off x="428625" y="5257800"/>
            <a:ext cx="87153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3600" b="1">
                <a:solidFill>
                  <a:schemeClr val="tx2"/>
                </a:solidFill>
              </a:rPr>
              <a:t>Similarities In Embryonic Development</a:t>
            </a:r>
          </a:p>
        </p:txBody>
      </p:sp>
      <p:sp>
        <p:nvSpPr>
          <p:cNvPr id="80902"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9749251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t>Test question:</a:t>
            </a:r>
          </a:p>
        </p:txBody>
      </p:sp>
      <p:sp>
        <p:nvSpPr>
          <p:cNvPr id="17411" name="Content Placeholder 2"/>
          <p:cNvSpPr>
            <a:spLocks noGrp="1"/>
          </p:cNvSpPr>
          <p:nvPr>
            <p:ph idx="1"/>
          </p:nvPr>
        </p:nvSpPr>
        <p:spPr/>
        <p:txBody>
          <a:bodyPr/>
          <a:lstStyle/>
          <a:p>
            <a:pPr eaLnBrk="1" hangingPunct="1"/>
            <a:r>
              <a:rPr lang="en-US" smtClean="0"/>
              <a:t>How many </a:t>
            </a:r>
            <a:r>
              <a:rPr lang="en-US" b="1" smtClean="0"/>
              <a:t>different</a:t>
            </a:r>
            <a:r>
              <a:rPr lang="en-US" smtClean="0"/>
              <a:t> allele combinations would be found in the gametes produced by a pea plant whose genotype was RrYY? RRYY? RrYy?</a:t>
            </a:r>
          </a:p>
          <a:p>
            <a:pPr eaLnBrk="1" hangingPunct="1"/>
            <a:endParaRPr lang="en-US" smtClean="0"/>
          </a:p>
        </p:txBody>
      </p:sp>
    </p:spTree>
    <p:extLst>
      <p:ext uri="{BB962C8B-B14F-4D97-AF65-F5344CB8AC3E}">
        <p14:creationId xmlns:p14="http://schemas.microsoft.com/office/powerpoint/2010/main" val="3618109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591B645E-D662-4000-9D1E-0D36E447D950}" type="slidenum">
              <a:rPr lang="en-US" sz="1400" smtClean="0"/>
              <a:pPr eaLnBrk="1" hangingPunct="1"/>
              <a:t>110</a:t>
            </a:fld>
            <a:endParaRPr lang="en-US" sz="1400" smtClean="0"/>
          </a:p>
        </p:txBody>
      </p:sp>
      <p:pic>
        <p:nvPicPr>
          <p:cNvPr id="81923" name="Picture 2" descr="FG16_12"/>
          <p:cNvPicPr>
            <a:picLocks noChangeAspect="1" noChangeArrowheads="1"/>
          </p:cNvPicPr>
          <p:nvPr/>
        </p:nvPicPr>
        <p:blipFill>
          <a:blip r:embed="rId3">
            <a:extLst>
              <a:ext uri="{28A0092B-C50C-407E-A947-70E740481C1C}">
                <a14:useLocalDpi xmlns:a14="http://schemas.microsoft.com/office/drawing/2010/main" val="0"/>
              </a:ext>
            </a:extLst>
          </a:blip>
          <a:srcRect b="6522"/>
          <a:stretch>
            <a:fillRect/>
          </a:stretch>
        </p:blipFill>
        <p:spPr bwMode="auto">
          <a:xfrm>
            <a:off x="1143000" y="228600"/>
            <a:ext cx="6858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62" name="Text Box 6"/>
          <p:cNvSpPr txBox="1">
            <a:spLocks noChangeArrowheads="1"/>
          </p:cNvSpPr>
          <p:nvPr/>
        </p:nvSpPr>
        <p:spPr bwMode="auto">
          <a:xfrm>
            <a:off x="1447800" y="6248400"/>
            <a:ext cx="6096000" cy="579438"/>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lang="en-US" sz="3200" b="1" dirty="0">
                <a:solidFill>
                  <a:schemeClr val="tx2"/>
                </a:solidFill>
                <a:effectLst>
                  <a:outerShdw blurRad="38100" dist="38100" dir="2700000" algn="tl">
                    <a:srgbClr val="000000"/>
                  </a:outerShdw>
                </a:effectLst>
              </a:rPr>
              <a:t>Similarities in DNA Sequence</a:t>
            </a:r>
          </a:p>
        </p:txBody>
      </p:sp>
      <p:sp>
        <p:nvSpPr>
          <p:cNvPr id="81925"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5314451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B766E7A6-B0BF-4A51-893D-89734604F979}" type="slidenum">
              <a:rPr lang="en-US" sz="1400" smtClean="0"/>
              <a:pPr eaLnBrk="1" hangingPunct="1"/>
              <a:t>111</a:t>
            </a:fld>
            <a:endParaRPr lang="en-US" sz="1400" smtClean="0"/>
          </a:p>
        </p:txBody>
      </p:sp>
      <p:grpSp>
        <p:nvGrpSpPr>
          <p:cNvPr id="2" name="Group 3"/>
          <p:cNvGrpSpPr>
            <a:grpSpLocks/>
          </p:cNvGrpSpPr>
          <p:nvPr/>
        </p:nvGrpSpPr>
        <p:grpSpPr bwMode="auto">
          <a:xfrm>
            <a:off x="-3352800" y="0"/>
            <a:ext cx="8839200" cy="6858000"/>
            <a:chOff x="192" y="0"/>
            <a:chExt cx="5568" cy="4320"/>
          </a:xfrm>
        </p:grpSpPr>
        <p:pic>
          <p:nvPicPr>
            <p:cNvPr id="82950" name="Picture 4" descr="22-12-InsecticideResist-L"/>
            <p:cNvPicPr>
              <a:picLocks noChangeAspect="1" noChangeArrowheads="1"/>
            </p:cNvPicPr>
            <p:nvPr/>
          </p:nvPicPr>
          <p:blipFill>
            <a:blip r:embed="rId3">
              <a:extLst>
                <a:ext uri="{28A0092B-C50C-407E-A947-70E740481C1C}">
                  <a14:useLocalDpi xmlns:a14="http://schemas.microsoft.com/office/drawing/2010/main" val="0"/>
                </a:ext>
              </a:extLst>
            </a:blip>
            <a:srcRect b="2667"/>
            <a:stretch>
              <a:fillRect/>
            </a:stretch>
          </p:blipFill>
          <p:spPr bwMode="auto">
            <a:xfrm>
              <a:off x="2579" y="0"/>
              <a:ext cx="3181"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Text Box 5"/>
            <p:cNvSpPr txBox="1">
              <a:spLocks noChangeArrowheads="1"/>
            </p:cNvSpPr>
            <p:nvPr/>
          </p:nvSpPr>
          <p:spPr bwMode="auto">
            <a:xfrm>
              <a:off x="192" y="3572"/>
              <a:ext cx="22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endParaRPr lang="en-US">
                <a:solidFill>
                  <a:schemeClr val="bg1"/>
                </a:solidFill>
                <a:latin typeface="Times New Roman" pitchFamily="18" charset="0"/>
              </a:endParaRPr>
            </a:p>
          </p:txBody>
        </p:sp>
      </p:grpSp>
      <p:sp>
        <p:nvSpPr>
          <p:cNvPr id="251910" name="Text Box 6"/>
          <p:cNvSpPr txBox="1">
            <a:spLocks noChangeArrowheads="1"/>
          </p:cNvSpPr>
          <p:nvPr/>
        </p:nvSpPr>
        <p:spPr bwMode="auto">
          <a:xfrm>
            <a:off x="6096000" y="838200"/>
            <a:ext cx="2667000" cy="4760913"/>
          </a:xfrm>
          <a:prstGeom prst="rect">
            <a:avLst/>
          </a:prstGeom>
          <a:noFill/>
          <a:ln w="12700" cap="sq">
            <a:noFill/>
            <a:miter lim="800000"/>
            <a:headEnd type="none" w="sm" len="sm"/>
            <a:tailEnd type="none" w="sm" len="sm"/>
          </a:ln>
          <a:effectLst/>
        </p:spPr>
        <p:txBody>
          <a:bodyPr>
            <a:spAutoFit/>
          </a:bodyPr>
          <a:lstStyle/>
          <a:p>
            <a:pPr algn="ctr">
              <a:defRPr/>
            </a:pPr>
            <a:r>
              <a:rPr lang="en-US" sz="3600" b="1" dirty="0">
                <a:solidFill>
                  <a:schemeClr val="tx2"/>
                </a:solidFill>
                <a:effectLst>
                  <a:outerShdw blurRad="38100" dist="38100" dir="2700000" algn="tl">
                    <a:srgbClr val="000000"/>
                  </a:outerShdw>
                </a:effectLst>
              </a:rPr>
              <a:t>Evolution of pesticide resistance in response to selection</a:t>
            </a:r>
          </a:p>
          <a:p>
            <a:pPr>
              <a:spcBef>
                <a:spcPct val="50000"/>
              </a:spcBef>
              <a:defRPr/>
            </a:pPr>
            <a:endParaRPr lang="en-US" sz="3600" b="1" dirty="0">
              <a:solidFill>
                <a:schemeClr val="tx2"/>
              </a:solidFill>
              <a:effectLst>
                <a:outerShdw blurRad="38100" dist="38100" dir="2700000" algn="tl">
                  <a:srgbClr val="000000"/>
                </a:outerShdw>
              </a:effectLst>
            </a:endParaRPr>
          </a:p>
        </p:txBody>
      </p:sp>
      <p:sp>
        <p:nvSpPr>
          <p:cNvPr id="82949" name="Footer Placeholder 6"/>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794664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CCD5B165-5624-4137-B02E-777DF01F98D3}" type="slidenum">
              <a:rPr lang="en-US" sz="1400" smtClean="0"/>
              <a:pPr eaLnBrk="1" hangingPunct="1"/>
              <a:t>112</a:t>
            </a:fld>
            <a:endParaRPr lang="en-US" sz="1400" smtClean="0"/>
          </a:p>
        </p:txBody>
      </p:sp>
      <p:sp>
        <p:nvSpPr>
          <p:cNvPr id="83971" name="Text Box 2"/>
          <p:cNvSpPr txBox="1">
            <a:spLocks noChangeArrowheads="1"/>
          </p:cNvSpPr>
          <p:nvPr/>
        </p:nvSpPr>
        <p:spPr bwMode="auto">
          <a:xfrm>
            <a:off x="1216025" y="90488"/>
            <a:ext cx="670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2800">
                <a:solidFill>
                  <a:schemeClr val="bg1"/>
                </a:solidFill>
                <a:latin typeface="Times New Roman" pitchFamily="18" charset="0"/>
              </a:rPr>
              <a:t>Evidence for Evolution – Evolution Observed</a:t>
            </a:r>
          </a:p>
        </p:txBody>
      </p:sp>
      <p:grpSp>
        <p:nvGrpSpPr>
          <p:cNvPr id="2" name="Group 3"/>
          <p:cNvGrpSpPr>
            <a:grpSpLocks/>
          </p:cNvGrpSpPr>
          <p:nvPr/>
        </p:nvGrpSpPr>
        <p:grpSpPr bwMode="auto">
          <a:xfrm>
            <a:off x="762000" y="228600"/>
            <a:ext cx="7770813" cy="6075363"/>
            <a:chOff x="519" y="360"/>
            <a:chExt cx="4895" cy="3827"/>
          </a:xfrm>
        </p:grpSpPr>
        <p:pic>
          <p:nvPicPr>
            <p:cNvPr id="83974" name="Picture 4" descr="22-13-EvolOfDrugResisHIV-L"/>
            <p:cNvPicPr>
              <a:picLocks noChangeAspect="1" noChangeArrowheads="1"/>
            </p:cNvPicPr>
            <p:nvPr/>
          </p:nvPicPr>
          <p:blipFill>
            <a:blip r:embed="rId3">
              <a:extLst>
                <a:ext uri="{28A0092B-C50C-407E-A947-70E740481C1C}">
                  <a14:useLocalDpi xmlns:a14="http://schemas.microsoft.com/office/drawing/2010/main" val="0"/>
                </a:ext>
              </a:extLst>
            </a:blip>
            <a:srcRect b="4666"/>
            <a:stretch>
              <a:fillRect/>
            </a:stretch>
          </p:blipFill>
          <p:spPr bwMode="auto">
            <a:xfrm>
              <a:off x="519" y="360"/>
              <a:ext cx="4722" cy="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5" name="Text Box 5"/>
            <p:cNvSpPr txBox="1">
              <a:spLocks noChangeArrowheads="1"/>
            </p:cNvSpPr>
            <p:nvPr/>
          </p:nvSpPr>
          <p:spPr bwMode="auto">
            <a:xfrm>
              <a:off x="1392" y="3860"/>
              <a:ext cx="40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2800" b="1">
                  <a:solidFill>
                    <a:schemeClr val="tx2"/>
                  </a:solidFill>
                </a:rPr>
                <a:t>Evolution of drug-resistance in HIV</a:t>
              </a:r>
              <a:endParaRPr lang="en-US" sz="3200" b="1">
                <a:solidFill>
                  <a:schemeClr val="tx2"/>
                </a:solidFill>
              </a:endParaRPr>
            </a:p>
          </p:txBody>
        </p:sp>
      </p:grpSp>
      <p:sp>
        <p:nvSpPr>
          <p:cNvPr id="83973" name="Footer Placeholder 6"/>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762074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D7D9F77C-857C-44AF-AC7C-C2A6C0DB7A10}" type="slidenum">
              <a:rPr lang="en-US" sz="1400" smtClean="0"/>
              <a:pPr eaLnBrk="1" hangingPunct="1"/>
              <a:t>113</a:t>
            </a:fld>
            <a:endParaRPr lang="en-US" sz="1400" smtClean="0"/>
          </a:p>
        </p:txBody>
      </p:sp>
      <p:sp>
        <p:nvSpPr>
          <p:cNvPr id="84995" name="Text Box 2"/>
          <p:cNvSpPr txBox="1">
            <a:spLocks noChangeArrowheads="1"/>
          </p:cNvSpPr>
          <p:nvPr/>
        </p:nvSpPr>
        <p:spPr bwMode="auto">
          <a:xfrm>
            <a:off x="1216025" y="90488"/>
            <a:ext cx="6708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2800">
                <a:solidFill>
                  <a:schemeClr val="bg1"/>
                </a:solidFill>
                <a:latin typeface="Times New Roman" pitchFamily="18" charset="0"/>
              </a:rPr>
              <a:t>Evidence for Evolution – Evolution Observed</a:t>
            </a:r>
          </a:p>
        </p:txBody>
      </p:sp>
      <p:grpSp>
        <p:nvGrpSpPr>
          <p:cNvPr id="84996" name="Group 3"/>
          <p:cNvGrpSpPr>
            <a:grpSpLocks/>
          </p:cNvGrpSpPr>
          <p:nvPr/>
        </p:nvGrpSpPr>
        <p:grpSpPr bwMode="auto">
          <a:xfrm>
            <a:off x="685800" y="228600"/>
            <a:ext cx="8070850" cy="5486400"/>
            <a:chOff x="336" y="384"/>
            <a:chExt cx="5084" cy="3456"/>
          </a:xfrm>
        </p:grpSpPr>
        <p:pic>
          <p:nvPicPr>
            <p:cNvPr id="84999" name="Picture 4" descr="01-21-GuppyExperiment-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384"/>
              <a:ext cx="5084" cy="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Rectangle 5"/>
            <p:cNvSpPr>
              <a:spLocks noChangeArrowheads="1"/>
            </p:cNvSpPr>
            <p:nvPr/>
          </p:nvSpPr>
          <p:spPr bwMode="auto">
            <a:xfrm>
              <a:off x="3840" y="2400"/>
              <a:ext cx="1440" cy="1248"/>
            </a:xfrm>
            <a:prstGeom prst="rect">
              <a:avLst/>
            </a:prstGeom>
            <a:solidFill>
              <a:srgbClr val="FF9900"/>
            </a:solidFill>
            <a:ln w="9525">
              <a:solidFill>
                <a:schemeClr val="tx1"/>
              </a:solidFill>
              <a:miter lim="800000"/>
              <a:headEnd/>
              <a:tailEnd/>
            </a:ln>
          </p:spPr>
          <p:txBody>
            <a:bodyPr wrap="none" anchor="ctr"/>
            <a:lstStyle/>
            <a:p>
              <a:endParaRPr lang="en-US"/>
            </a:p>
          </p:txBody>
        </p:sp>
      </p:grpSp>
      <p:sp>
        <p:nvSpPr>
          <p:cNvPr id="84997" name="Text Box 6"/>
          <p:cNvSpPr txBox="1">
            <a:spLocks noChangeArrowheads="1"/>
          </p:cNvSpPr>
          <p:nvPr/>
        </p:nvSpPr>
        <p:spPr bwMode="auto">
          <a:xfrm>
            <a:off x="228600" y="5867400"/>
            <a:ext cx="8915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algn="ctr" eaLnBrk="1" hangingPunct="1"/>
            <a:r>
              <a:rPr lang="en-US" b="1">
                <a:solidFill>
                  <a:schemeClr val="tx2"/>
                </a:solidFill>
              </a:rPr>
              <a:t>Selection against small guppies results in an increase in average size</a:t>
            </a:r>
          </a:p>
        </p:txBody>
      </p:sp>
      <p:sp>
        <p:nvSpPr>
          <p:cNvPr id="84998" name="Footer Placeholder 7"/>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7604348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1A422A74-D238-4017-A3E0-A7066424335A}" type="slidenum">
              <a:rPr lang="en-US" sz="1400" smtClean="0"/>
              <a:pPr eaLnBrk="1" hangingPunct="1"/>
              <a:t>114</a:t>
            </a:fld>
            <a:endParaRPr lang="en-US" sz="1400" smtClean="0"/>
          </a:p>
        </p:txBody>
      </p:sp>
      <p:sp>
        <p:nvSpPr>
          <p:cNvPr id="86019" name="Text Box 2"/>
          <p:cNvSpPr txBox="1">
            <a:spLocks noChangeArrowheads="1"/>
          </p:cNvSpPr>
          <p:nvPr/>
        </p:nvSpPr>
        <p:spPr bwMode="auto">
          <a:xfrm>
            <a:off x="152400" y="381000"/>
            <a:ext cx="4419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algn="ctr" eaLnBrk="1" hangingPunct="1"/>
            <a:r>
              <a:rPr lang="en-US" sz="4000" b="1">
                <a:solidFill>
                  <a:schemeClr val="tx2"/>
                </a:solidFill>
              </a:rPr>
              <a:t>Evolutionary Time Scales</a:t>
            </a:r>
          </a:p>
        </p:txBody>
      </p:sp>
      <p:sp>
        <p:nvSpPr>
          <p:cNvPr id="256003" name="Text Box 3"/>
          <p:cNvSpPr txBox="1">
            <a:spLocks noChangeArrowheads="1"/>
          </p:cNvSpPr>
          <p:nvPr/>
        </p:nvSpPr>
        <p:spPr bwMode="auto">
          <a:xfrm>
            <a:off x="228600" y="2057400"/>
            <a:ext cx="4275138" cy="2898775"/>
          </a:xfrm>
          <a:prstGeom prst="rect">
            <a:avLst/>
          </a:prstGeom>
          <a:noFill/>
          <a:ln w="9525">
            <a:noFill/>
            <a:miter lim="800000"/>
            <a:headEnd/>
            <a:tailEnd/>
          </a:ln>
          <a:effectLst/>
        </p:spPr>
        <p:txBody>
          <a:bodyPr>
            <a:spAutoFit/>
          </a:bodyPr>
          <a:lstStyle/>
          <a:p>
            <a:pPr algn="ctr">
              <a:defRPr/>
            </a:pPr>
            <a:r>
              <a:rPr lang="en-US" sz="4000" b="1" dirty="0">
                <a:solidFill>
                  <a:srgbClr val="CC3300"/>
                </a:solidFill>
              </a:rPr>
              <a:t>Macroevolution:</a:t>
            </a:r>
            <a:r>
              <a:rPr lang="en-US" sz="3600" b="1" dirty="0">
                <a:solidFill>
                  <a:schemeClr val="tx2"/>
                </a:solidFill>
                <a:effectLst>
                  <a:outerShdw blurRad="38100" dist="38100" dir="2700000" algn="tl">
                    <a:srgbClr val="000000"/>
                  </a:outerShdw>
                </a:effectLst>
              </a:rPr>
              <a:t> </a:t>
            </a:r>
            <a:r>
              <a:rPr lang="en-US" sz="3600" b="1" dirty="0">
                <a:effectLst>
                  <a:outerShdw blurRad="38100" dist="38100" dir="2700000" algn="tl">
                    <a:srgbClr val="000000"/>
                  </a:outerShdw>
                </a:effectLst>
              </a:rPr>
              <a:t>Long time scale events that create and destroy species.</a:t>
            </a:r>
          </a:p>
        </p:txBody>
      </p:sp>
      <p:pic>
        <p:nvPicPr>
          <p:cNvPr id="86021" name="Picture 5" descr="mammoth_burian_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3400"/>
            <a:ext cx="4114800"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descr="elephant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60014">
            <a:off x="4724400" y="3429000"/>
            <a:ext cx="30194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Footer Placeholder 6"/>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55467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6003"/>
                                        </p:tgtEl>
                                        <p:attrNameLst>
                                          <p:attrName>style.visibility</p:attrName>
                                        </p:attrNameLst>
                                      </p:cBhvr>
                                      <p:to>
                                        <p:strVal val="visible"/>
                                      </p:to>
                                    </p:set>
                                    <p:animEffect transition="in" filter="checkerboard(across)">
                                      <p:cBhvr>
                                        <p:cTn id="7" dur="500"/>
                                        <p:tgtEl>
                                          <p:spTgt spid="256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CB720223-3B9E-4526-8B9E-47CEAF5526A9}" type="slidenum">
              <a:rPr lang="en-US" sz="1400" smtClean="0"/>
              <a:pPr eaLnBrk="1" hangingPunct="1"/>
              <a:t>115</a:t>
            </a:fld>
            <a:endParaRPr lang="en-US" sz="1400" smtClean="0"/>
          </a:p>
        </p:txBody>
      </p:sp>
      <p:sp>
        <p:nvSpPr>
          <p:cNvPr id="257028" name="Text Box 4"/>
          <p:cNvSpPr txBox="1">
            <a:spLocks noChangeArrowheads="1"/>
          </p:cNvSpPr>
          <p:nvPr/>
        </p:nvSpPr>
        <p:spPr bwMode="auto">
          <a:xfrm>
            <a:off x="381000" y="2209800"/>
            <a:ext cx="4114800" cy="41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4000" b="1">
                <a:solidFill>
                  <a:srgbClr val="CC3300"/>
                </a:solidFill>
              </a:rPr>
              <a:t>Microevolution:</a:t>
            </a:r>
          </a:p>
          <a:p>
            <a:pPr algn="ctr" eaLnBrk="1" hangingPunct="1"/>
            <a:r>
              <a:rPr lang="en-US" sz="3200" b="1"/>
              <a:t>  Short time scale   events (generation-to-generation) that change the genotypes and phenotypes of populations</a:t>
            </a:r>
          </a:p>
        </p:txBody>
      </p:sp>
      <p:sp>
        <p:nvSpPr>
          <p:cNvPr id="87044" name="Text Box 5"/>
          <p:cNvSpPr txBox="1">
            <a:spLocks noChangeArrowheads="1"/>
          </p:cNvSpPr>
          <p:nvPr/>
        </p:nvSpPr>
        <p:spPr bwMode="auto">
          <a:xfrm>
            <a:off x="304800" y="533400"/>
            <a:ext cx="36576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algn="ctr" eaLnBrk="1" hangingPunct="1"/>
            <a:r>
              <a:rPr lang="en-US" sz="4400" b="1">
                <a:solidFill>
                  <a:schemeClr val="tx2"/>
                </a:solidFill>
              </a:rPr>
              <a:t>Evolutionary Time Scales</a:t>
            </a:r>
            <a:endParaRPr lang="en-US"/>
          </a:p>
        </p:txBody>
      </p:sp>
      <p:pic>
        <p:nvPicPr>
          <p:cNvPr id="87045" name="Picture 6" descr="mot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81000"/>
            <a:ext cx="4081463"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989860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7028"/>
                                        </p:tgtEl>
                                        <p:attrNameLst>
                                          <p:attrName>style.visibility</p:attrName>
                                        </p:attrNameLst>
                                      </p:cBhvr>
                                      <p:to>
                                        <p:strVal val="visible"/>
                                      </p:to>
                                    </p:set>
                                    <p:animEffect transition="in" filter="checkerboard(across)">
                                      <p:cBhvr>
                                        <p:cTn id="7" dur="5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6E15393-3A27-47A0-BE3C-60E8BAC49EBC}" type="slidenum">
              <a:rPr lang="en-US" sz="1400" smtClean="0"/>
              <a:pPr eaLnBrk="1" hangingPunct="1"/>
              <a:t>116</a:t>
            </a:fld>
            <a:endParaRPr lang="en-US" sz="1400" smtClean="0"/>
          </a:p>
        </p:txBody>
      </p:sp>
      <p:sp>
        <p:nvSpPr>
          <p:cNvPr id="74754" name="Rectangle 2"/>
          <p:cNvSpPr>
            <a:spLocks noGrp="1" noChangeArrowheads="1"/>
          </p:cNvSpPr>
          <p:nvPr>
            <p:ph type="title"/>
          </p:nvPr>
        </p:nvSpPr>
        <p:spPr>
          <a:xfrm>
            <a:off x="685800" y="228600"/>
            <a:ext cx="7772400" cy="914400"/>
          </a:xfrm>
        </p:spPr>
        <p:txBody>
          <a:bodyPr/>
          <a:lstStyle/>
          <a:p>
            <a:pPr eaLnBrk="1" hangingPunct="1">
              <a:defRPr/>
            </a:pPr>
            <a:r>
              <a:rPr lang="en-US" b="1" dirty="0" smtClean="0"/>
              <a:t>Evidence of Evolution</a:t>
            </a:r>
          </a:p>
        </p:txBody>
      </p:sp>
      <p:sp>
        <p:nvSpPr>
          <p:cNvPr id="74755" name="Rectangle 3"/>
          <p:cNvSpPr>
            <a:spLocks noGrp="1" noChangeArrowheads="1"/>
          </p:cNvSpPr>
          <p:nvPr>
            <p:ph type="body" idx="1"/>
          </p:nvPr>
        </p:nvSpPr>
        <p:spPr>
          <a:xfrm>
            <a:off x="304800" y="1143000"/>
            <a:ext cx="8458200" cy="4830763"/>
          </a:xfrm>
        </p:spPr>
        <p:txBody>
          <a:bodyPr>
            <a:normAutofit lnSpcReduction="10000"/>
          </a:bodyPr>
          <a:lstStyle/>
          <a:p>
            <a:pPr eaLnBrk="1" hangingPunct="1">
              <a:lnSpc>
                <a:spcPct val="90000"/>
              </a:lnSpc>
              <a:buFont typeface="Wingdings" pitchFamily="2" charset="2"/>
              <a:buNone/>
              <a:defRPr/>
            </a:pPr>
            <a:r>
              <a:rPr lang="en-US" sz="3600" b="1" dirty="0" smtClean="0">
                <a:solidFill>
                  <a:srgbClr val="CC3300"/>
                </a:solidFill>
                <a:effectLst/>
              </a:rPr>
              <a:t>Key Concept</a:t>
            </a:r>
          </a:p>
          <a:p>
            <a:pPr lvl="1" eaLnBrk="1" hangingPunct="1">
              <a:lnSpc>
                <a:spcPct val="90000"/>
              </a:lnSpc>
              <a:buFontTx/>
              <a:buNone/>
              <a:defRPr/>
            </a:pPr>
            <a:r>
              <a:rPr lang="en-US" sz="3200" b="1" dirty="0" smtClean="0"/>
              <a:t>Darwin Argued That Living Things Have Been Evolving On Earth For </a:t>
            </a:r>
            <a:r>
              <a:rPr lang="en-US" sz="3200" b="1" dirty="0" smtClean="0">
                <a:solidFill>
                  <a:srgbClr val="66FF33"/>
                </a:solidFill>
              </a:rPr>
              <a:t>Millions of Years</a:t>
            </a:r>
            <a:r>
              <a:rPr lang="en-US" sz="3200" b="1" dirty="0" smtClean="0"/>
              <a:t>. Evidence For This Process Could Be Found In:</a:t>
            </a:r>
          </a:p>
          <a:p>
            <a:pPr lvl="1" eaLnBrk="1" hangingPunct="1">
              <a:lnSpc>
                <a:spcPct val="90000"/>
              </a:lnSpc>
              <a:defRPr/>
            </a:pPr>
            <a:r>
              <a:rPr lang="en-US" sz="3200" b="1" dirty="0" smtClean="0"/>
              <a:t>The </a:t>
            </a:r>
            <a:r>
              <a:rPr lang="en-US" sz="3200" b="1" dirty="0" smtClean="0">
                <a:solidFill>
                  <a:srgbClr val="CC3300"/>
                </a:solidFill>
              </a:rPr>
              <a:t>Fossil Record</a:t>
            </a:r>
          </a:p>
          <a:p>
            <a:pPr lvl="1" eaLnBrk="1" hangingPunct="1">
              <a:lnSpc>
                <a:spcPct val="90000"/>
              </a:lnSpc>
              <a:defRPr/>
            </a:pPr>
            <a:r>
              <a:rPr lang="en-US" sz="3200" b="1" dirty="0" smtClean="0"/>
              <a:t>The </a:t>
            </a:r>
            <a:r>
              <a:rPr lang="en-US" sz="3200" b="1" dirty="0" smtClean="0">
                <a:solidFill>
                  <a:srgbClr val="CC3300"/>
                </a:solidFill>
              </a:rPr>
              <a:t>Geographical Distribution</a:t>
            </a:r>
            <a:r>
              <a:rPr lang="en-US" sz="3200" b="1" dirty="0" smtClean="0"/>
              <a:t> of Living Species</a:t>
            </a:r>
          </a:p>
          <a:p>
            <a:pPr lvl="1" eaLnBrk="1" hangingPunct="1">
              <a:lnSpc>
                <a:spcPct val="90000"/>
              </a:lnSpc>
              <a:defRPr/>
            </a:pPr>
            <a:r>
              <a:rPr lang="en-US" sz="3200" b="1" dirty="0" smtClean="0">
                <a:solidFill>
                  <a:srgbClr val="CC3300"/>
                </a:solidFill>
              </a:rPr>
              <a:t>Homologous Structures</a:t>
            </a:r>
            <a:r>
              <a:rPr lang="en-US" sz="3200" b="1" dirty="0" smtClean="0"/>
              <a:t> of Living Organisms</a:t>
            </a:r>
          </a:p>
          <a:p>
            <a:pPr lvl="1" eaLnBrk="1" hangingPunct="1">
              <a:lnSpc>
                <a:spcPct val="90000"/>
              </a:lnSpc>
              <a:defRPr/>
            </a:pPr>
            <a:r>
              <a:rPr lang="en-US" sz="3200" b="1" dirty="0" smtClean="0"/>
              <a:t>Similarities In </a:t>
            </a:r>
            <a:r>
              <a:rPr lang="en-US" sz="3200" b="1" dirty="0" smtClean="0">
                <a:solidFill>
                  <a:srgbClr val="CC3300"/>
                </a:solidFill>
              </a:rPr>
              <a:t>Early Development</a:t>
            </a:r>
          </a:p>
        </p:txBody>
      </p:sp>
      <p:sp>
        <p:nvSpPr>
          <p:cNvPr id="88069"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73611592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checkerboard(across)">
                                      <p:cBhvr>
                                        <p:cTn id="7" dur="500"/>
                                        <p:tgtEl>
                                          <p:spTgt spid="74755">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4755">
                                            <p:txEl>
                                              <p:pRg st="1" end="1"/>
                                            </p:txEl>
                                          </p:spTgt>
                                        </p:tgtEl>
                                        <p:attrNameLst>
                                          <p:attrName>style.visibility</p:attrName>
                                        </p:attrNameLst>
                                      </p:cBhvr>
                                      <p:to>
                                        <p:strVal val="visible"/>
                                      </p:to>
                                    </p:set>
                                    <p:animEffect transition="in" filter="checkerboard(across)">
                                      <p:cBhvr>
                                        <p:cTn id="10" dur="500"/>
                                        <p:tgtEl>
                                          <p:spTgt spid="74755">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4755">
                                            <p:txEl>
                                              <p:pRg st="2" end="2"/>
                                            </p:txEl>
                                          </p:spTgt>
                                        </p:tgtEl>
                                        <p:attrNameLst>
                                          <p:attrName>style.visibility</p:attrName>
                                        </p:attrNameLst>
                                      </p:cBhvr>
                                      <p:to>
                                        <p:strVal val="visible"/>
                                      </p:to>
                                    </p:set>
                                    <p:animEffect transition="in" filter="checkerboard(across)">
                                      <p:cBhvr>
                                        <p:cTn id="13" dur="500"/>
                                        <p:tgtEl>
                                          <p:spTgt spid="74755">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74755">
                                            <p:txEl>
                                              <p:pRg st="3" end="3"/>
                                            </p:txEl>
                                          </p:spTgt>
                                        </p:tgtEl>
                                        <p:attrNameLst>
                                          <p:attrName>style.visibility</p:attrName>
                                        </p:attrNameLst>
                                      </p:cBhvr>
                                      <p:to>
                                        <p:strVal val="visible"/>
                                      </p:to>
                                    </p:set>
                                    <p:animEffect transition="in" filter="checkerboard(across)">
                                      <p:cBhvr>
                                        <p:cTn id="16" dur="500"/>
                                        <p:tgtEl>
                                          <p:spTgt spid="74755">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74755">
                                            <p:txEl>
                                              <p:pRg st="4" end="4"/>
                                            </p:txEl>
                                          </p:spTgt>
                                        </p:tgtEl>
                                        <p:attrNameLst>
                                          <p:attrName>style.visibility</p:attrName>
                                        </p:attrNameLst>
                                      </p:cBhvr>
                                      <p:to>
                                        <p:strVal val="visible"/>
                                      </p:to>
                                    </p:set>
                                    <p:animEffect transition="in" filter="checkerboard(across)">
                                      <p:cBhvr>
                                        <p:cTn id="19" dur="500"/>
                                        <p:tgtEl>
                                          <p:spTgt spid="74755">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74755">
                                            <p:txEl>
                                              <p:pRg st="5" end="5"/>
                                            </p:txEl>
                                          </p:spTgt>
                                        </p:tgtEl>
                                        <p:attrNameLst>
                                          <p:attrName>style.visibility</p:attrName>
                                        </p:attrNameLst>
                                      </p:cBhvr>
                                      <p:to>
                                        <p:strVal val="visible"/>
                                      </p:to>
                                    </p:set>
                                    <p:animEffect transition="in" filter="checkerboard(across)">
                                      <p:cBhvr>
                                        <p:cTn id="22" dur="500"/>
                                        <p:tgtEl>
                                          <p:spTgt spid="747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09EB8F26-F988-45AD-9728-23B7CF2E0917}" type="slidenum">
              <a:rPr lang="en-US" sz="1400" smtClean="0"/>
              <a:pPr eaLnBrk="1" hangingPunct="1"/>
              <a:t>117</a:t>
            </a:fld>
            <a:endParaRPr lang="en-US" sz="1400" smtClean="0"/>
          </a:p>
        </p:txBody>
      </p:sp>
      <p:sp>
        <p:nvSpPr>
          <p:cNvPr id="75778" name="Rectangle 2"/>
          <p:cNvSpPr>
            <a:spLocks noGrp="1" noChangeArrowheads="1"/>
          </p:cNvSpPr>
          <p:nvPr>
            <p:ph type="title"/>
          </p:nvPr>
        </p:nvSpPr>
        <p:spPr/>
        <p:txBody>
          <a:bodyPr/>
          <a:lstStyle/>
          <a:p>
            <a:pPr eaLnBrk="1" hangingPunct="1">
              <a:defRPr/>
            </a:pPr>
            <a:r>
              <a:rPr lang="en-US" b="1" dirty="0" smtClean="0"/>
              <a:t>Fossil Record</a:t>
            </a:r>
          </a:p>
        </p:txBody>
      </p:sp>
      <p:sp>
        <p:nvSpPr>
          <p:cNvPr id="75779" name="Rectangle 3"/>
          <p:cNvSpPr>
            <a:spLocks noGrp="1" noChangeArrowheads="1"/>
          </p:cNvSpPr>
          <p:nvPr>
            <p:ph type="body" idx="1"/>
          </p:nvPr>
        </p:nvSpPr>
        <p:spPr/>
        <p:txBody>
          <a:bodyPr/>
          <a:lstStyle/>
          <a:p>
            <a:pPr eaLnBrk="1" hangingPunct="1">
              <a:defRPr/>
            </a:pPr>
            <a:r>
              <a:rPr lang="en-US" b="1" dirty="0" smtClean="0"/>
              <a:t>Earth is </a:t>
            </a:r>
            <a:r>
              <a:rPr lang="en-US" b="1" dirty="0" smtClean="0">
                <a:solidFill>
                  <a:srgbClr val="CC3300"/>
                </a:solidFill>
              </a:rPr>
              <a:t>Billions of Years Old</a:t>
            </a:r>
          </a:p>
          <a:p>
            <a:pPr eaLnBrk="1" hangingPunct="1">
              <a:defRPr/>
            </a:pPr>
            <a:r>
              <a:rPr lang="en-US" b="1" dirty="0" smtClean="0"/>
              <a:t>Fossils In Different Layers of Rock (sedimentary Rock Strata) Showed Evidence Of Gradual Change Over Time</a:t>
            </a:r>
          </a:p>
        </p:txBody>
      </p:sp>
      <p:sp>
        <p:nvSpPr>
          <p:cNvPr id="89093"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782251703"/>
      </p:ext>
    </p:extLst>
  </p:cSld>
  <p:clrMapOvr>
    <a:masterClrMapping/>
  </p:clrMapOvr>
  <p:transition>
    <p:rand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B6A924D0-D7F6-4E8D-B5C2-965C06C3D599}" type="slidenum">
              <a:rPr lang="en-US" sz="1400" smtClean="0"/>
              <a:pPr eaLnBrk="1" hangingPunct="1"/>
              <a:t>118</a:t>
            </a:fld>
            <a:endParaRPr lang="en-US" sz="1400" smtClean="0"/>
          </a:p>
        </p:txBody>
      </p:sp>
      <p:sp>
        <p:nvSpPr>
          <p:cNvPr id="76802" name="Rectangle 2"/>
          <p:cNvSpPr>
            <a:spLocks noGrp="1" noChangeArrowheads="1"/>
          </p:cNvSpPr>
          <p:nvPr>
            <p:ph type="title"/>
          </p:nvPr>
        </p:nvSpPr>
        <p:spPr/>
        <p:txBody>
          <a:bodyPr>
            <a:normAutofit fontScale="90000"/>
          </a:bodyPr>
          <a:lstStyle/>
          <a:p>
            <a:pPr eaLnBrk="1" hangingPunct="1">
              <a:defRPr/>
            </a:pPr>
            <a:r>
              <a:rPr lang="en-US" b="1" dirty="0" smtClean="0"/>
              <a:t>Geographic Distribution of Living Species</a:t>
            </a:r>
          </a:p>
        </p:txBody>
      </p:sp>
      <p:sp>
        <p:nvSpPr>
          <p:cNvPr id="76803" name="Rectangle 3"/>
          <p:cNvSpPr>
            <a:spLocks noGrp="1" noChangeArrowheads="1"/>
          </p:cNvSpPr>
          <p:nvPr>
            <p:ph type="body" idx="1"/>
          </p:nvPr>
        </p:nvSpPr>
        <p:spPr>
          <a:xfrm>
            <a:off x="685800" y="2133600"/>
            <a:ext cx="4419600" cy="3962400"/>
          </a:xfrm>
        </p:spPr>
        <p:txBody>
          <a:bodyPr/>
          <a:lstStyle/>
          <a:p>
            <a:pPr eaLnBrk="1" hangingPunct="1">
              <a:defRPr/>
            </a:pPr>
            <a:r>
              <a:rPr lang="en-US" b="1" dirty="0" smtClean="0"/>
              <a:t>Different Animals On Different Continents But Similar Adaptations To Shared Environments</a:t>
            </a:r>
          </a:p>
        </p:txBody>
      </p:sp>
      <p:pic>
        <p:nvPicPr>
          <p:cNvPr id="90117" name="Picture 4" descr="kangaro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09633">
            <a:off x="6122988" y="1087438"/>
            <a:ext cx="239395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5" descr="OPPOS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4267200"/>
            <a:ext cx="297656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Footer Placeholder 6"/>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3239463953"/>
      </p:ext>
    </p:extLst>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828A166-B25B-4F3C-B41F-29FFE141FCE1}" type="slidenum">
              <a:rPr lang="en-US" sz="1400" smtClean="0"/>
              <a:pPr eaLnBrk="1" hangingPunct="1"/>
              <a:t>119</a:t>
            </a:fld>
            <a:endParaRPr lang="en-US" sz="1400" smtClean="0"/>
          </a:p>
        </p:txBody>
      </p:sp>
      <p:sp>
        <p:nvSpPr>
          <p:cNvPr id="77826" name="Rectangle 2"/>
          <p:cNvSpPr>
            <a:spLocks noGrp="1" noChangeArrowheads="1"/>
          </p:cNvSpPr>
          <p:nvPr>
            <p:ph type="title"/>
          </p:nvPr>
        </p:nvSpPr>
        <p:spPr/>
        <p:txBody>
          <a:bodyPr/>
          <a:lstStyle/>
          <a:p>
            <a:pPr eaLnBrk="1" hangingPunct="1">
              <a:defRPr/>
            </a:pPr>
            <a:r>
              <a:rPr lang="en-US" b="1" dirty="0" smtClean="0"/>
              <a:t>Homologous Body Structures</a:t>
            </a:r>
          </a:p>
        </p:txBody>
      </p:sp>
      <p:sp>
        <p:nvSpPr>
          <p:cNvPr id="77827" name="Rectangle 3"/>
          <p:cNvSpPr>
            <a:spLocks noGrp="1" noChangeArrowheads="1"/>
          </p:cNvSpPr>
          <p:nvPr>
            <p:ph type="body" idx="1"/>
          </p:nvPr>
        </p:nvSpPr>
        <p:spPr/>
        <p:txBody>
          <a:bodyPr/>
          <a:lstStyle/>
          <a:p>
            <a:pPr eaLnBrk="1" hangingPunct="1">
              <a:defRPr/>
            </a:pPr>
            <a:r>
              <a:rPr lang="en-US" sz="3600" b="1" dirty="0" smtClean="0"/>
              <a:t>Scientists Noticed Animals With Backbones (Vertebrates) Had Similar Bone Structure</a:t>
            </a:r>
          </a:p>
          <a:p>
            <a:pPr eaLnBrk="1" hangingPunct="1">
              <a:defRPr/>
            </a:pPr>
            <a:r>
              <a:rPr lang="en-US" sz="3600" b="1" dirty="0" smtClean="0"/>
              <a:t>May </a:t>
            </a:r>
            <a:r>
              <a:rPr lang="en-US" sz="3600" b="1" dirty="0" smtClean="0">
                <a:solidFill>
                  <a:srgbClr val="CC3300"/>
                </a:solidFill>
              </a:rPr>
              <a:t>Differ In Form or Function</a:t>
            </a:r>
          </a:p>
          <a:p>
            <a:pPr eaLnBrk="1" hangingPunct="1">
              <a:defRPr/>
            </a:pPr>
            <a:r>
              <a:rPr lang="en-US" sz="3600" b="1" dirty="0" smtClean="0"/>
              <a:t>Limb Bones Develop In Similar Patterns</a:t>
            </a:r>
          </a:p>
          <a:p>
            <a:pPr lvl="2" eaLnBrk="1" hangingPunct="1">
              <a:defRPr/>
            </a:pPr>
            <a:r>
              <a:rPr lang="en-US" sz="3600" b="1" dirty="0" smtClean="0"/>
              <a:t>Arms, Wings, Legs, Flippers</a:t>
            </a:r>
            <a:endParaRPr lang="en-US" sz="3200" b="1" dirty="0" smtClean="0"/>
          </a:p>
        </p:txBody>
      </p:sp>
      <p:sp>
        <p:nvSpPr>
          <p:cNvPr id="91141"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41305938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checkerboard(across)">
                                      <p:cBhvr>
                                        <p:cTn id="7" dur="500"/>
                                        <p:tgtEl>
                                          <p:spTgt spid="778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checkerboard(across)">
                                      <p:cBhvr>
                                        <p:cTn id="12" dur="500"/>
                                        <p:tgtEl>
                                          <p:spTgt spid="778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checkerboard(across)">
                                      <p:cBhvr>
                                        <p:cTn id="17" dur="500"/>
                                        <p:tgtEl>
                                          <p:spTgt spid="77827">
                                            <p:txEl>
                                              <p:pRg st="2" end="2"/>
                                            </p:txEl>
                                          </p:spTgt>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77827">
                                            <p:txEl>
                                              <p:pRg st="3" end="3"/>
                                            </p:txEl>
                                          </p:spTgt>
                                        </p:tgtEl>
                                        <p:attrNameLst>
                                          <p:attrName>style.visibility</p:attrName>
                                        </p:attrNameLst>
                                      </p:cBhvr>
                                      <p:to>
                                        <p:strVal val="visible"/>
                                      </p:to>
                                    </p:set>
                                    <p:animEffect transition="in" filter="checkerboard(across)">
                                      <p:cBhvr>
                                        <p:cTn id="20" dur="500"/>
                                        <p:tgtEl>
                                          <p:spTgt spid="77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smtClean="0"/>
              <a:t>Dihybrid cross</a:t>
            </a:r>
          </a:p>
        </p:txBody>
      </p:sp>
      <p:sp>
        <p:nvSpPr>
          <p:cNvPr id="18435" name="Content Placeholder 2"/>
          <p:cNvSpPr>
            <a:spLocks noGrp="1"/>
          </p:cNvSpPr>
          <p:nvPr>
            <p:ph idx="1"/>
          </p:nvPr>
        </p:nvSpPr>
        <p:spPr/>
        <p:txBody>
          <a:bodyPr/>
          <a:lstStyle/>
          <a:p>
            <a:pPr eaLnBrk="1" hangingPunct="1"/>
            <a:endParaRPr lang="en-US" smtClean="0"/>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4814888" cy="453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975" y="1828800"/>
            <a:ext cx="3906838" cy="332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8" name="TextBox 3"/>
          <p:cNvSpPr txBox="1">
            <a:spLocks noChangeArrowheads="1"/>
          </p:cNvSpPr>
          <p:nvPr/>
        </p:nvSpPr>
        <p:spPr bwMode="auto">
          <a:xfrm>
            <a:off x="1676400" y="5986463"/>
            <a:ext cx="495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9:3:3:1 ratio</a:t>
            </a:r>
          </a:p>
        </p:txBody>
      </p:sp>
    </p:spTree>
    <p:extLst>
      <p:ext uri="{BB962C8B-B14F-4D97-AF65-F5344CB8AC3E}">
        <p14:creationId xmlns:p14="http://schemas.microsoft.com/office/powerpoint/2010/main" val="1083465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3D814FB9-8210-4A7B-98BE-E4D3F46EE7EC}" type="slidenum">
              <a:rPr lang="en-US" sz="1400" smtClean="0"/>
              <a:pPr eaLnBrk="1" hangingPunct="1"/>
              <a:t>120</a:t>
            </a:fld>
            <a:endParaRPr lang="en-US" sz="1400" smtClean="0"/>
          </a:p>
        </p:txBody>
      </p:sp>
      <p:sp>
        <p:nvSpPr>
          <p:cNvPr id="78850" name="Rectangle 2"/>
          <p:cNvSpPr>
            <a:spLocks noGrp="1" noChangeArrowheads="1"/>
          </p:cNvSpPr>
          <p:nvPr>
            <p:ph type="title"/>
          </p:nvPr>
        </p:nvSpPr>
        <p:spPr/>
        <p:txBody>
          <a:bodyPr/>
          <a:lstStyle/>
          <a:p>
            <a:pPr eaLnBrk="1" hangingPunct="1">
              <a:defRPr/>
            </a:pPr>
            <a:r>
              <a:rPr lang="en-US" b="1" dirty="0" smtClean="0"/>
              <a:t>Homologous Body Structures</a:t>
            </a:r>
          </a:p>
        </p:txBody>
      </p:sp>
      <p:sp>
        <p:nvSpPr>
          <p:cNvPr id="78851" name="Rectangle 3"/>
          <p:cNvSpPr>
            <a:spLocks noGrp="1" noChangeArrowheads="1"/>
          </p:cNvSpPr>
          <p:nvPr>
            <p:ph type="body" idx="1"/>
          </p:nvPr>
        </p:nvSpPr>
        <p:spPr/>
        <p:txBody>
          <a:bodyPr/>
          <a:lstStyle/>
          <a:p>
            <a:pPr eaLnBrk="1" hangingPunct="1">
              <a:defRPr/>
            </a:pPr>
            <a:r>
              <a:rPr lang="en-US" b="1" dirty="0" smtClean="0"/>
              <a:t>Structures That Have Different Mature Forms But Develop From The Same Embryonic Tissues</a:t>
            </a:r>
          </a:p>
          <a:p>
            <a:pPr eaLnBrk="1" hangingPunct="1">
              <a:defRPr/>
            </a:pPr>
            <a:r>
              <a:rPr lang="en-US" b="1" dirty="0" smtClean="0"/>
              <a:t>Strong Evidence That </a:t>
            </a:r>
            <a:r>
              <a:rPr lang="en-US" b="1" dirty="0" smtClean="0">
                <a:solidFill>
                  <a:srgbClr val="CC3300"/>
                </a:solidFill>
              </a:rPr>
              <a:t>All Four-Limbed Animals With Backbones Descended, With Modification, From A </a:t>
            </a:r>
            <a:r>
              <a:rPr lang="en-US" b="1" dirty="0" smtClean="0">
                <a:solidFill>
                  <a:srgbClr val="66FF33"/>
                </a:solidFill>
              </a:rPr>
              <a:t>Common Ancestor</a:t>
            </a:r>
          </a:p>
          <a:p>
            <a:pPr eaLnBrk="1" hangingPunct="1">
              <a:defRPr/>
            </a:pPr>
            <a:r>
              <a:rPr lang="en-US" b="1" dirty="0" smtClean="0"/>
              <a:t>Help Scientist Group Animals</a:t>
            </a:r>
          </a:p>
        </p:txBody>
      </p:sp>
      <p:sp>
        <p:nvSpPr>
          <p:cNvPr id="92165"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19289914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checkerboard(across)">
                                      <p:cBhvr>
                                        <p:cTn id="7" dur="500"/>
                                        <p:tgtEl>
                                          <p:spTgt spid="788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8851">
                                            <p:txEl>
                                              <p:pRg st="1" end="1"/>
                                            </p:txEl>
                                          </p:spTgt>
                                        </p:tgtEl>
                                        <p:attrNameLst>
                                          <p:attrName>style.visibility</p:attrName>
                                        </p:attrNameLst>
                                      </p:cBhvr>
                                      <p:to>
                                        <p:strVal val="visible"/>
                                      </p:to>
                                    </p:set>
                                    <p:animEffect transition="in" filter="checkerboard(across)">
                                      <p:cBhvr>
                                        <p:cTn id="12" dur="500"/>
                                        <p:tgtEl>
                                          <p:spTgt spid="788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Effect transition="in" filter="checkerboard(across)">
                                      <p:cBhvr>
                                        <p:cTn id="17" dur="500"/>
                                        <p:tgtEl>
                                          <p:spTgt spid="788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D633E604-C485-44AC-A7F1-DD60294A7341}" type="slidenum">
              <a:rPr lang="en-US" sz="1400" smtClean="0"/>
              <a:pPr eaLnBrk="1" hangingPunct="1"/>
              <a:t>121</a:t>
            </a:fld>
            <a:endParaRPr lang="en-US" sz="1400" smtClean="0"/>
          </a:p>
        </p:txBody>
      </p:sp>
      <p:sp>
        <p:nvSpPr>
          <p:cNvPr id="79874" name="Rectangle 2"/>
          <p:cNvSpPr>
            <a:spLocks noGrp="1" noChangeArrowheads="1"/>
          </p:cNvSpPr>
          <p:nvPr>
            <p:ph type="title"/>
          </p:nvPr>
        </p:nvSpPr>
        <p:spPr/>
        <p:txBody>
          <a:bodyPr/>
          <a:lstStyle/>
          <a:p>
            <a:pPr eaLnBrk="1" hangingPunct="1">
              <a:defRPr/>
            </a:pPr>
            <a:r>
              <a:rPr lang="en-US" b="1" dirty="0" smtClean="0"/>
              <a:t>Homologous Body Structures</a:t>
            </a:r>
          </a:p>
        </p:txBody>
      </p:sp>
      <p:pic>
        <p:nvPicPr>
          <p:cNvPr id="93188" name="Picture 3" descr="homob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00200"/>
            <a:ext cx="58674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335577789"/>
      </p:ext>
    </p:extLst>
  </p:cSld>
  <p:clrMapOvr>
    <a:masterClrMapping/>
  </p:clrMapOvr>
  <p:transition>
    <p:rand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EA7BCE7B-6A98-4CA9-ABA8-0B4484825D42}" type="slidenum">
              <a:rPr lang="en-US" sz="1400" smtClean="0"/>
              <a:pPr eaLnBrk="1" hangingPunct="1"/>
              <a:t>122</a:t>
            </a:fld>
            <a:endParaRPr lang="en-US" sz="1400" smtClean="0"/>
          </a:p>
        </p:txBody>
      </p:sp>
      <p:sp>
        <p:nvSpPr>
          <p:cNvPr id="80898" name="Rectangle 2"/>
          <p:cNvSpPr>
            <a:spLocks noGrp="1" noChangeArrowheads="1"/>
          </p:cNvSpPr>
          <p:nvPr>
            <p:ph type="title"/>
          </p:nvPr>
        </p:nvSpPr>
        <p:spPr/>
        <p:txBody>
          <a:bodyPr/>
          <a:lstStyle/>
          <a:p>
            <a:pPr eaLnBrk="1" hangingPunct="1">
              <a:defRPr/>
            </a:pPr>
            <a:r>
              <a:rPr lang="en-US" b="1" dirty="0" smtClean="0"/>
              <a:t>Homologous Body Structures</a:t>
            </a:r>
          </a:p>
        </p:txBody>
      </p:sp>
      <p:sp>
        <p:nvSpPr>
          <p:cNvPr id="80899" name="Rectangle 3"/>
          <p:cNvSpPr>
            <a:spLocks noGrp="1" noChangeArrowheads="1"/>
          </p:cNvSpPr>
          <p:nvPr>
            <p:ph type="body" idx="1"/>
          </p:nvPr>
        </p:nvSpPr>
        <p:spPr/>
        <p:txBody>
          <a:bodyPr/>
          <a:lstStyle/>
          <a:p>
            <a:pPr eaLnBrk="1" hangingPunct="1">
              <a:defRPr/>
            </a:pPr>
            <a:r>
              <a:rPr lang="en-US" b="1" dirty="0" smtClean="0"/>
              <a:t>Not All Serve Important Functions</a:t>
            </a:r>
          </a:p>
          <a:p>
            <a:pPr lvl="1" eaLnBrk="1" hangingPunct="1">
              <a:defRPr/>
            </a:pPr>
            <a:r>
              <a:rPr lang="en-US" b="1" dirty="0" smtClean="0">
                <a:solidFill>
                  <a:srgbClr val="CC3300"/>
                </a:solidFill>
              </a:rPr>
              <a:t>Vestigial Organs</a:t>
            </a:r>
          </a:p>
          <a:p>
            <a:pPr lvl="2" eaLnBrk="1" hangingPunct="1">
              <a:defRPr/>
            </a:pPr>
            <a:r>
              <a:rPr lang="en-US" b="1" dirty="0" smtClean="0"/>
              <a:t>Appendix In Man</a:t>
            </a:r>
          </a:p>
          <a:p>
            <a:pPr lvl="2" eaLnBrk="1" hangingPunct="1">
              <a:defRPr/>
            </a:pPr>
            <a:r>
              <a:rPr lang="en-US" b="1" dirty="0" smtClean="0"/>
              <a:t>Legs On Skinks</a:t>
            </a:r>
          </a:p>
        </p:txBody>
      </p:sp>
      <p:pic>
        <p:nvPicPr>
          <p:cNvPr id="94213" name="Picture 4" descr="vistigial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657600"/>
            <a:ext cx="77724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471627710"/>
      </p:ext>
    </p:extLst>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986231A-633F-48EC-A587-021B786ED1F8}" type="slidenum">
              <a:rPr lang="en-US" sz="1400" smtClean="0"/>
              <a:pPr eaLnBrk="1" hangingPunct="1"/>
              <a:t>123</a:t>
            </a:fld>
            <a:endParaRPr lang="en-US" sz="1400" smtClean="0"/>
          </a:p>
        </p:txBody>
      </p:sp>
      <p:sp>
        <p:nvSpPr>
          <p:cNvPr id="81922" name="Rectangle 2"/>
          <p:cNvSpPr>
            <a:spLocks noGrp="1" noChangeArrowheads="1"/>
          </p:cNvSpPr>
          <p:nvPr>
            <p:ph type="title"/>
          </p:nvPr>
        </p:nvSpPr>
        <p:spPr>
          <a:xfrm>
            <a:off x="685800" y="457200"/>
            <a:ext cx="7772400" cy="1219200"/>
          </a:xfrm>
        </p:spPr>
        <p:txBody>
          <a:bodyPr>
            <a:normAutofit fontScale="90000"/>
          </a:bodyPr>
          <a:lstStyle/>
          <a:p>
            <a:pPr eaLnBrk="1" hangingPunct="1">
              <a:defRPr/>
            </a:pPr>
            <a:r>
              <a:rPr lang="en-US" b="1" dirty="0" smtClean="0"/>
              <a:t>Similarities In Early Development</a:t>
            </a:r>
          </a:p>
        </p:txBody>
      </p:sp>
      <p:sp>
        <p:nvSpPr>
          <p:cNvPr id="81923" name="Rectangle 3"/>
          <p:cNvSpPr>
            <a:spLocks noGrp="1" noChangeArrowheads="1"/>
          </p:cNvSpPr>
          <p:nvPr>
            <p:ph type="body" idx="1"/>
          </p:nvPr>
        </p:nvSpPr>
        <p:spPr>
          <a:xfrm>
            <a:off x="685800" y="2133600"/>
            <a:ext cx="7772400" cy="3962400"/>
          </a:xfrm>
        </p:spPr>
        <p:txBody>
          <a:bodyPr/>
          <a:lstStyle/>
          <a:p>
            <a:pPr eaLnBrk="1" hangingPunct="1">
              <a:defRPr/>
            </a:pPr>
            <a:r>
              <a:rPr lang="en-US" b="1" dirty="0" smtClean="0"/>
              <a:t>Embryonic Structures Of Different Species Show Significant Similarities</a:t>
            </a:r>
          </a:p>
          <a:p>
            <a:pPr eaLnBrk="1" hangingPunct="1">
              <a:defRPr/>
            </a:pPr>
            <a:r>
              <a:rPr lang="en-US" b="1" dirty="0" smtClean="0">
                <a:solidFill>
                  <a:srgbClr val="CC3300"/>
                </a:solidFill>
              </a:rPr>
              <a:t>Embryo</a:t>
            </a:r>
            <a:r>
              <a:rPr lang="en-US" b="1" dirty="0" smtClean="0"/>
              <a:t> – early stages of vertebrate development</a:t>
            </a:r>
          </a:p>
        </p:txBody>
      </p:sp>
      <p:sp>
        <p:nvSpPr>
          <p:cNvPr id="95237"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913484715"/>
      </p:ext>
    </p:extLst>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0B30570E-8FF8-4B28-BAE8-7D84091ED6AF}" type="slidenum">
              <a:rPr lang="en-US" sz="1400" smtClean="0"/>
              <a:pPr eaLnBrk="1" hangingPunct="1"/>
              <a:t>124</a:t>
            </a:fld>
            <a:endParaRPr lang="en-US" sz="1400" smtClean="0"/>
          </a:p>
        </p:txBody>
      </p:sp>
      <p:sp>
        <p:nvSpPr>
          <p:cNvPr id="82946" name="Rectangle 2"/>
          <p:cNvSpPr>
            <a:spLocks noGrp="1" noChangeArrowheads="1"/>
          </p:cNvSpPr>
          <p:nvPr>
            <p:ph type="title"/>
          </p:nvPr>
        </p:nvSpPr>
        <p:spPr/>
        <p:txBody>
          <a:bodyPr/>
          <a:lstStyle/>
          <a:p>
            <a:pPr eaLnBrk="1" hangingPunct="1">
              <a:defRPr/>
            </a:pPr>
            <a:r>
              <a:rPr lang="en-US" b="1" dirty="0" smtClean="0"/>
              <a:t>Human Fetus – 5 weeks</a:t>
            </a:r>
          </a:p>
        </p:txBody>
      </p:sp>
      <p:pic>
        <p:nvPicPr>
          <p:cNvPr id="96260" name="Picture 3" descr="human_5_wee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524000"/>
            <a:ext cx="533400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900345012"/>
      </p:ext>
    </p:extLst>
  </p:cSld>
  <p:clrMapOvr>
    <a:masterClrMapping/>
  </p:clrMapOvr>
  <p:transition>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7DCAE73D-B531-4311-998B-E124C10C1CA4}" type="slidenum">
              <a:rPr lang="en-US" sz="1400" smtClean="0"/>
              <a:pPr eaLnBrk="1" hangingPunct="1"/>
              <a:t>125</a:t>
            </a:fld>
            <a:endParaRPr lang="en-US" sz="1400" smtClean="0"/>
          </a:p>
        </p:txBody>
      </p:sp>
      <p:sp>
        <p:nvSpPr>
          <p:cNvPr id="97283" name="Rectangle 2"/>
          <p:cNvSpPr>
            <a:spLocks noChangeArrowheads="1"/>
          </p:cNvSpPr>
          <p:nvPr/>
        </p:nvSpPr>
        <p:spPr bwMode="auto">
          <a:xfrm>
            <a:off x="228600" y="5867400"/>
            <a:ext cx="8763000" cy="9906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en-US"/>
          </a:p>
        </p:txBody>
      </p:sp>
      <p:sp>
        <p:nvSpPr>
          <p:cNvPr id="97284" name="Rectangle 3"/>
          <p:cNvSpPr>
            <a:spLocks noChangeArrowheads="1"/>
          </p:cNvSpPr>
          <p:nvPr/>
        </p:nvSpPr>
        <p:spPr bwMode="auto">
          <a:xfrm>
            <a:off x="228600" y="0"/>
            <a:ext cx="8610600" cy="18288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endParaRPr lang="en-US"/>
          </a:p>
        </p:txBody>
      </p:sp>
      <p:pic>
        <p:nvPicPr>
          <p:cNvPr id="97285" name="Picture 4" descr="emby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925" y="0"/>
            <a:ext cx="4502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5"/>
          <p:cNvSpPr txBox="1">
            <a:spLocks noChangeArrowheads="1"/>
          </p:cNvSpPr>
          <p:nvPr/>
        </p:nvSpPr>
        <p:spPr bwMode="auto">
          <a:xfrm>
            <a:off x="0" y="914400"/>
            <a:ext cx="220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spcBef>
                <a:spcPct val="50000"/>
              </a:spcBef>
            </a:pPr>
            <a:r>
              <a:rPr lang="en-US" sz="3600"/>
              <a:t>Chicken</a:t>
            </a:r>
          </a:p>
        </p:txBody>
      </p:sp>
      <p:sp>
        <p:nvSpPr>
          <p:cNvPr id="83974" name="Text Box 6"/>
          <p:cNvSpPr txBox="1">
            <a:spLocks noChangeArrowheads="1"/>
          </p:cNvSpPr>
          <p:nvPr/>
        </p:nvSpPr>
        <p:spPr bwMode="auto">
          <a:xfrm>
            <a:off x="6934200" y="914400"/>
            <a:ext cx="1981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spcBef>
                <a:spcPct val="50000"/>
              </a:spcBef>
            </a:pPr>
            <a:r>
              <a:rPr lang="en-US" sz="3600"/>
              <a:t>Turtle</a:t>
            </a:r>
          </a:p>
        </p:txBody>
      </p:sp>
      <p:sp>
        <p:nvSpPr>
          <p:cNvPr id="83975" name="Text Box 7"/>
          <p:cNvSpPr txBox="1">
            <a:spLocks noChangeArrowheads="1"/>
          </p:cNvSpPr>
          <p:nvPr/>
        </p:nvSpPr>
        <p:spPr bwMode="auto">
          <a:xfrm>
            <a:off x="914400" y="41910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spcBef>
                <a:spcPct val="50000"/>
              </a:spcBef>
            </a:pPr>
            <a:r>
              <a:rPr lang="en-US" sz="3600"/>
              <a:t>Rat</a:t>
            </a:r>
          </a:p>
        </p:txBody>
      </p:sp>
      <p:sp>
        <p:nvSpPr>
          <p:cNvPr id="97289" name="Footer Placeholder 8"/>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80962607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3973"/>
                                        </p:tgtEl>
                                        <p:attrNameLst>
                                          <p:attrName>style.visibility</p:attrName>
                                        </p:attrNameLst>
                                      </p:cBhvr>
                                      <p:to>
                                        <p:strVal val="visible"/>
                                      </p:to>
                                    </p:set>
                                    <p:animEffect transition="in" filter="checkerboard(across)">
                                      <p:cBhvr>
                                        <p:cTn id="7" dur="500"/>
                                        <p:tgtEl>
                                          <p:spTgt spid="839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3975"/>
                                        </p:tgtEl>
                                        <p:attrNameLst>
                                          <p:attrName>style.visibility</p:attrName>
                                        </p:attrNameLst>
                                      </p:cBhvr>
                                      <p:to>
                                        <p:strVal val="visible"/>
                                      </p:to>
                                    </p:set>
                                    <p:animEffect transition="in" filter="checkerboard(across)">
                                      <p:cBhvr>
                                        <p:cTn id="12" dur="500"/>
                                        <p:tgtEl>
                                          <p:spTgt spid="839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3974"/>
                                        </p:tgtEl>
                                        <p:attrNameLst>
                                          <p:attrName>style.visibility</p:attrName>
                                        </p:attrNameLst>
                                      </p:cBhvr>
                                      <p:to>
                                        <p:strVal val="visible"/>
                                      </p:to>
                                    </p:set>
                                    <p:animEffect transition="in" filter="checkerboard(across)">
                                      <p:cBhvr>
                                        <p:cTn id="17" dur="500"/>
                                        <p:tgtEl>
                                          <p:spTgt spid="83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p:bldP spid="83974" grpId="0"/>
      <p:bldP spid="8397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18. </a:t>
            </a:r>
            <a:r>
              <a:rPr lang="en-US" dirty="0"/>
              <a:t>Compare the processes of </a:t>
            </a:r>
            <a:r>
              <a:rPr lang="en-US" i="1" dirty="0"/>
              <a:t>relative dating</a:t>
            </a:r>
            <a:r>
              <a:rPr lang="en-US" dirty="0"/>
              <a:t> and </a:t>
            </a:r>
            <a:r>
              <a:rPr lang="en-US" i="1" dirty="0"/>
              <a:t>radioactive dating</a:t>
            </a:r>
            <a:r>
              <a:rPr lang="en-US" dirty="0"/>
              <a:t> to determine the age of fossils </a:t>
            </a:r>
          </a:p>
          <a:p>
            <a:pPr marL="0" indent="0">
              <a:buNone/>
            </a:pPr>
            <a:endParaRPr lang="en-US" dirty="0"/>
          </a:p>
        </p:txBody>
      </p:sp>
    </p:spTree>
    <p:extLst>
      <p:ext uri="{BB962C8B-B14F-4D97-AF65-F5344CB8AC3E}">
        <p14:creationId xmlns:p14="http://schemas.microsoft.com/office/powerpoint/2010/main" val="16250260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vs. Radioactive Dating Lab</a:t>
            </a:r>
            <a:endParaRPr lang="en-US" dirty="0"/>
          </a:p>
        </p:txBody>
      </p:sp>
      <p:sp>
        <p:nvSpPr>
          <p:cNvPr id="3" name="Content Placeholder 2"/>
          <p:cNvSpPr>
            <a:spLocks noGrp="1"/>
          </p:cNvSpPr>
          <p:nvPr>
            <p:ph idx="1"/>
          </p:nvPr>
        </p:nvSpPr>
        <p:spPr>
          <a:xfrm>
            <a:off x="457200" y="1371600"/>
            <a:ext cx="8229600" cy="4906963"/>
          </a:xfrm>
        </p:spPr>
        <p:txBody>
          <a:bodyPr>
            <a:normAutofit fontScale="92500" lnSpcReduction="20000"/>
          </a:bodyPr>
          <a:lstStyle/>
          <a:p>
            <a:r>
              <a:rPr lang="en-US" dirty="0"/>
              <a:t>The formation of any fossil depends on a precise combination of conditions; therefore, many organisms die without leaving a trace</a:t>
            </a:r>
            <a:r>
              <a:rPr lang="en-US" dirty="0" smtClean="0"/>
              <a:t>.  Therefore, the fossil record is an incomplete history of life</a:t>
            </a:r>
          </a:p>
          <a:p>
            <a:r>
              <a:rPr lang="en-US" dirty="0" smtClean="0"/>
              <a:t>To be useful as an index fossil, a species must have existed for a short period of time over a wide geographic range</a:t>
            </a:r>
          </a:p>
          <a:p>
            <a:pPr lvl="1"/>
            <a:r>
              <a:rPr lang="en-US" dirty="0" smtClean="0"/>
              <a:t>Index fossils are used to compare </a:t>
            </a:r>
            <a:r>
              <a:rPr lang="en-US" dirty="0"/>
              <a:t>the relative ages of </a:t>
            </a:r>
            <a:r>
              <a:rPr lang="en-US" dirty="0" smtClean="0"/>
              <a:t>fossils</a:t>
            </a:r>
          </a:p>
          <a:p>
            <a:r>
              <a:rPr lang="en-US" dirty="0" smtClean="0"/>
              <a:t>Examples of fossils include eggs, body parts, footprints, etc.</a:t>
            </a:r>
          </a:p>
          <a:p>
            <a:r>
              <a:rPr lang="en-US" dirty="0" smtClean="0"/>
              <a:t>Most fossils form in sedimentary rock</a:t>
            </a:r>
          </a:p>
          <a:p>
            <a:endParaRPr lang="en-US" dirty="0"/>
          </a:p>
          <a:p>
            <a:endParaRPr lang="en-US" dirty="0" smtClean="0"/>
          </a:p>
          <a:p>
            <a:endParaRPr lang="en-US" dirty="0"/>
          </a:p>
        </p:txBody>
      </p:sp>
    </p:spTree>
    <p:extLst>
      <p:ext uri="{BB962C8B-B14F-4D97-AF65-F5344CB8AC3E}">
        <p14:creationId xmlns:p14="http://schemas.microsoft.com/office/powerpoint/2010/main" val="26385534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vs. Radioactive Dating Lab</a:t>
            </a:r>
            <a:endParaRPr lang="en-US" dirty="0"/>
          </a:p>
        </p:txBody>
      </p:sp>
      <p:sp>
        <p:nvSpPr>
          <p:cNvPr id="3" name="Content Placeholder 2"/>
          <p:cNvSpPr>
            <a:spLocks noGrp="1"/>
          </p:cNvSpPr>
          <p:nvPr>
            <p:ph idx="1"/>
          </p:nvPr>
        </p:nvSpPr>
        <p:spPr/>
        <p:txBody>
          <a:bodyPr>
            <a:normAutofit lnSpcReduction="10000"/>
          </a:bodyPr>
          <a:lstStyle/>
          <a:p>
            <a:r>
              <a:rPr lang="en-US" dirty="0" smtClean="0"/>
              <a:t>A half-life is the length of time required for half of the radioactive atoms in a sample to decay </a:t>
            </a:r>
          </a:p>
          <a:p>
            <a:r>
              <a:rPr lang="en-US" dirty="0" smtClean="0"/>
              <a:t>Relative dating of fossils is </a:t>
            </a:r>
            <a:r>
              <a:rPr lang="en-US" b="1" dirty="0" smtClean="0"/>
              <a:t>different </a:t>
            </a:r>
            <a:r>
              <a:rPr lang="en-US" dirty="0" smtClean="0"/>
              <a:t>from radioactive dating of fossils because relative dating requires observing the location in which the fossil was found</a:t>
            </a:r>
          </a:p>
          <a:p>
            <a:r>
              <a:rPr lang="en-US" dirty="0" smtClean="0"/>
              <a:t>Be able to interpret the graph on the following slide.  </a:t>
            </a:r>
          </a:p>
          <a:p>
            <a:endParaRPr lang="en-US" dirty="0"/>
          </a:p>
        </p:txBody>
      </p:sp>
    </p:spTree>
    <p:extLst>
      <p:ext uri="{BB962C8B-B14F-4D97-AF65-F5344CB8AC3E}">
        <p14:creationId xmlns:p14="http://schemas.microsoft.com/office/powerpoint/2010/main" val="2739001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4267200" cy="4525963"/>
          </a:xfrm>
        </p:spPr>
        <p:txBody>
          <a:bodyPr>
            <a:normAutofit fontScale="92500"/>
          </a:bodyPr>
          <a:lstStyle/>
          <a:p>
            <a:r>
              <a:rPr lang="en-US" dirty="0" smtClean="0"/>
              <a:t>What is the approximate ½ life of Cesium 137?</a:t>
            </a:r>
          </a:p>
          <a:p>
            <a:r>
              <a:rPr lang="en-US" dirty="0" smtClean="0"/>
              <a:t>How many ½ lives have passed if 11% of Cesium remains?</a:t>
            </a:r>
          </a:p>
          <a:p>
            <a:r>
              <a:rPr lang="en-US" dirty="0" smtClean="0"/>
              <a:t>If 25% of Cesium 137 remains, approximately how old is the rock?</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600200"/>
            <a:ext cx="429949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401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pPr eaLnBrk="1" hangingPunct="1"/>
            <a:r>
              <a:rPr lang="en-US" smtClean="0"/>
              <a:t>Mendel’s conclusions from his 3</a:t>
            </a:r>
            <a:r>
              <a:rPr lang="en-US" baseline="30000" smtClean="0"/>
              <a:t>rd</a:t>
            </a:r>
            <a:r>
              <a:rPr lang="en-US" smtClean="0"/>
              <a:t> cross</a:t>
            </a:r>
          </a:p>
        </p:txBody>
      </p:sp>
      <p:sp>
        <p:nvSpPr>
          <p:cNvPr id="19459" name="Content Placeholder 2"/>
          <p:cNvSpPr>
            <a:spLocks noGrp="1"/>
          </p:cNvSpPr>
          <p:nvPr>
            <p:ph idx="1"/>
          </p:nvPr>
        </p:nvSpPr>
        <p:spPr/>
        <p:txBody>
          <a:bodyPr/>
          <a:lstStyle/>
          <a:p>
            <a:pPr eaLnBrk="1" hangingPunct="1"/>
            <a:r>
              <a:rPr lang="en-US" b="1" smtClean="0"/>
              <a:t>Law of independent assortment: </a:t>
            </a:r>
            <a:r>
              <a:rPr lang="en-US" smtClean="0"/>
              <a:t>This law states that allele pairs separate independently during the formation of gametes. Therefore, traits are transmitted to offspring independently of one another.</a:t>
            </a:r>
          </a:p>
          <a:p>
            <a:pPr eaLnBrk="1" hangingPunct="1"/>
            <a:r>
              <a:rPr lang="en-US" sz="2800" smtClean="0"/>
              <a:t>In other words, just because a the parent is Round and Yellow, doesn’t mean offspring have to be round and yellow-alleles segregate independently and you can have offspring that are round and green </a:t>
            </a:r>
          </a:p>
          <a:p>
            <a:pPr eaLnBrk="1" hangingPunct="1"/>
            <a:endParaRPr lang="en-US" smtClean="0"/>
          </a:p>
        </p:txBody>
      </p:sp>
    </p:spTree>
    <p:extLst>
      <p:ext uri="{BB962C8B-B14F-4D97-AF65-F5344CB8AC3E}">
        <p14:creationId xmlns:p14="http://schemas.microsoft.com/office/powerpoint/2010/main" val="38821906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dating</a:t>
            </a:r>
            <a:endParaRPr lang="en-US" dirty="0"/>
          </a:p>
        </p:txBody>
      </p:sp>
      <p:sp>
        <p:nvSpPr>
          <p:cNvPr id="3" name="Content Placeholder 2"/>
          <p:cNvSpPr>
            <a:spLocks noGrp="1"/>
          </p:cNvSpPr>
          <p:nvPr>
            <p:ph idx="1"/>
          </p:nvPr>
        </p:nvSpPr>
        <p:spPr/>
        <p:txBody>
          <a:bodyPr/>
          <a:lstStyle/>
          <a:p>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416205"/>
            <a:ext cx="4038600" cy="5122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1396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In </a:t>
            </a:r>
            <a:r>
              <a:rPr lang="en-US" b="1" dirty="0"/>
              <a:t>relative dating</a:t>
            </a:r>
            <a:r>
              <a:rPr lang="en-US" dirty="0"/>
              <a:t>, the age of a fossil is determined by comparing its placement with that of fossils in other layers of rock.  Scientists use </a:t>
            </a:r>
            <a:r>
              <a:rPr lang="en-US" b="1" dirty="0"/>
              <a:t>index fossils</a:t>
            </a:r>
            <a:r>
              <a:rPr lang="en-US" dirty="0"/>
              <a:t> to compare the relative ages of fossils.  To be used as an index fossil, </a:t>
            </a:r>
            <a:r>
              <a:rPr lang="en-US" u="sng" dirty="0"/>
              <a:t>a species must be easily recognized and must have existed for a short period but have a wide geographic range</a:t>
            </a:r>
            <a:r>
              <a:rPr lang="en-US" dirty="0"/>
              <a:t>.  As a result, it will be found in only a few layers of rock, but these specific layers will be found in different geographic locations.  </a:t>
            </a:r>
            <a:r>
              <a:rPr lang="en-US" b="1" dirty="0"/>
              <a:t>Relative dating allows paleontologists to estimate a fossil’s age compared with that of other fossils.</a:t>
            </a:r>
            <a:r>
              <a:rPr lang="en-US" dirty="0"/>
              <a:t>  However, it provides no information about it absolute age, or age in years.</a:t>
            </a:r>
          </a:p>
          <a:p>
            <a:r>
              <a:rPr lang="en-US" dirty="0"/>
              <a:t>There are two basic principles used by geologists to determine the sequence of ages of rocks. They are: </a:t>
            </a:r>
            <a:br>
              <a:rPr lang="en-US" dirty="0"/>
            </a:br>
            <a:r>
              <a:rPr lang="en-US" b="1" dirty="0"/>
              <a:t>Principle of superposition</a:t>
            </a:r>
            <a:r>
              <a:rPr lang="en-US" dirty="0"/>
              <a:t>: Younger sedimentary rocks are deposited on top of older sedimentary rocks.</a:t>
            </a:r>
            <a:br>
              <a:rPr lang="en-US" dirty="0"/>
            </a:br>
            <a:r>
              <a:rPr lang="en-US" b="1" dirty="0"/>
              <a:t>Principle of cross-cutting relations</a:t>
            </a:r>
            <a:r>
              <a:rPr lang="en-US" dirty="0"/>
              <a:t>: Any geologic feature is younger than anything else that it cuts across. </a:t>
            </a:r>
          </a:p>
          <a:p>
            <a:endParaRPr lang="en-US" dirty="0"/>
          </a:p>
        </p:txBody>
      </p:sp>
    </p:spTree>
    <p:extLst>
      <p:ext uri="{BB962C8B-B14F-4D97-AF65-F5344CB8AC3E}">
        <p14:creationId xmlns:p14="http://schemas.microsoft.com/office/powerpoint/2010/main" val="35614973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Radiometric Dating</a:t>
            </a:r>
            <a:endParaRPr lang="en-US" dirty="0"/>
          </a:p>
        </p:txBody>
      </p:sp>
      <p:sp>
        <p:nvSpPr>
          <p:cNvPr id="3" name="Content Placeholder 2"/>
          <p:cNvSpPr>
            <a:spLocks noGrp="1"/>
          </p:cNvSpPr>
          <p:nvPr>
            <p:ph idx="1"/>
          </p:nvPr>
        </p:nvSpPr>
        <p:spPr/>
        <p:txBody>
          <a:bodyPr>
            <a:normAutofit fontScale="70000" lnSpcReduction="20000"/>
          </a:bodyPr>
          <a:lstStyle/>
          <a:p>
            <a:r>
              <a:rPr lang="en-US" dirty="0"/>
              <a:t>Many rocks contain small amounts of unstable isotopes and the daughter isotopes into which they decay.  In </a:t>
            </a:r>
            <a:r>
              <a:rPr lang="en-US" b="1" dirty="0"/>
              <a:t>radioactive dating</a:t>
            </a:r>
            <a:r>
              <a:rPr lang="en-US" dirty="0"/>
              <a:t>, scientists calculate the age of a sample based on the amount of remaining radioactive isotopes in contains. Where the amounts of parent and daughter isotopes can be accurately measured, the ratio can be used to determine how old the rock is.  A </a:t>
            </a:r>
            <a:r>
              <a:rPr lang="en-US" b="1" dirty="0"/>
              <a:t>half-life</a:t>
            </a:r>
            <a:r>
              <a:rPr lang="en-US" dirty="0"/>
              <a:t> is the length of time required for half of the radioactive atoms in a sample to decay.  Different radioactive elements have different half-lives and therefore provide natural clocks that “tick” at different rates.  Some half lives are several billion years long, and others are as short as a ten-thousandth of a second.  Carbon-14, for example, decays to form nitrogen-14 and has a half-life of 5730 years.  Potassium-40 decays to the inert gas argon-40 and has a half-life of 1.26 billion years.  See the graph on page 420 in your book to see how scientist can measure the amount of Potassium-40 to determine the ages of fossils.</a:t>
            </a:r>
          </a:p>
        </p:txBody>
      </p:sp>
    </p:spTree>
    <p:extLst>
      <p:ext uri="{BB962C8B-B14F-4D97-AF65-F5344CB8AC3E}">
        <p14:creationId xmlns:p14="http://schemas.microsoft.com/office/powerpoint/2010/main" val="13198494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Radiometric Dating</a:t>
            </a:r>
            <a:endParaRPr lang="en-US" dirty="0"/>
          </a:p>
        </p:txBody>
      </p:sp>
      <p:sp>
        <p:nvSpPr>
          <p:cNvPr id="3" name="Content Placeholder 2"/>
          <p:cNvSpPr>
            <a:spLocks noGrp="1"/>
          </p:cNvSpPr>
          <p:nvPr>
            <p:ph idx="1"/>
          </p:nvPr>
        </p:nvSpPr>
        <p:spPr/>
        <p:txBody>
          <a:bodyPr/>
          <a:lstStyle/>
          <a:p>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4703029"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949" y="1905000"/>
            <a:ext cx="4453052" cy="321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5717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19. Interpret </a:t>
            </a:r>
            <a:r>
              <a:rPr lang="en-US" dirty="0"/>
              <a:t>a </a:t>
            </a:r>
            <a:r>
              <a:rPr lang="en-US" i="1" dirty="0" err="1"/>
              <a:t>Cladogram</a:t>
            </a:r>
            <a:endParaRPr lang="en-US" dirty="0"/>
          </a:p>
          <a:p>
            <a:pPr marL="0" indent="0">
              <a:buNone/>
            </a:pPr>
            <a:endParaRPr lang="en-US" dirty="0"/>
          </a:p>
        </p:txBody>
      </p:sp>
    </p:spTree>
    <p:extLst>
      <p:ext uri="{BB962C8B-B14F-4D97-AF65-F5344CB8AC3E}">
        <p14:creationId xmlns:p14="http://schemas.microsoft.com/office/powerpoint/2010/main" val="24594486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419600"/>
            <a:ext cx="8229600" cy="1706563"/>
          </a:xfrm>
        </p:spPr>
        <p:txBody>
          <a:bodyPr/>
          <a:lstStyle/>
          <a:p>
            <a:r>
              <a:rPr lang="en-US" dirty="0" smtClean="0"/>
              <a:t>See </a:t>
            </a:r>
            <a:r>
              <a:rPr lang="en-US" dirty="0" err="1" smtClean="0"/>
              <a:t>mclad</a:t>
            </a:r>
            <a:r>
              <a:rPr lang="en-US" dirty="0" smtClean="0"/>
              <a:t> document</a:t>
            </a:r>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43625"/>
            <a:ext cx="5715000" cy="3847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954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3. </a:t>
            </a:r>
            <a:r>
              <a:rPr lang="en-US" dirty="0"/>
              <a:t>Use the </a:t>
            </a:r>
            <a:r>
              <a:rPr lang="en-US" i="1" dirty="0"/>
              <a:t>laws</a:t>
            </a:r>
            <a:r>
              <a:rPr lang="en-US" dirty="0"/>
              <a:t> of probability and </a:t>
            </a:r>
            <a:r>
              <a:rPr lang="en-US" i="1" dirty="0" err="1"/>
              <a:t>Punnett</a:t>
            </a:r>
            <a:r>
              <a:rPr lang="en-US" i="1" dirty="0"/>
              <a:t> squares</a:t>
            </a:r>
            <a:r>
              <a:rPr lang="en-US" dirty="0"/>
              <a:t> to predict </a:t>
            </a:r>
            <a:r>
              <a:rPr lang="en-US" i="1" dirty="0"/>
              <a:t>genotypic</a:t>
            </a:r>
            <a:r>
              <a:rPr lang="en-US" dirty="0"/>
              <a:t> and </a:t>
            </a:r>
            <a:r>
              <a:rPr lang="en-US" i="1" dirty="0"/>
              <a:t>phenotypic</a:t>
            </a:r>
            <a:r>
              <a:rPr lang="en-US" dirty="0"/>
              <a:t> </a:t>
            </a:r>
            <a:r>
              <a:rPr lang="en-US" i="1" dirty="0"/>
              <a:t>ratios</a:t>
            </a:r>
            <a:r>
              <a:rPr lang="en-US" dirty="0"/>
              <a:t> </a:t>
            </a:r>
          </a:p>
          <a:p>
            <a:pPr marL="0" indent="0">
              <a:buNone/>
            </a:pPr>
            <a:endParaRPr lang="en-US" dirty="0"/>
          </a:p>
        </p:txBody>
      </p:sp>
    </p:spTree>
    <p:extLst>
      <p:ext uri="{BB962C8B-B14F-4D97-AF65-F5344CB8AC3E}">
        <p14:creationId xmlns:p14="http://schemas.microsoft.com/office/powerpoint/2010/main" val="3684935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smtClean="0"/>
              <a:t>Punnett Squares</a:t>
            </a:r>
          </a:p>
        </p:txBody>
      </p:sp>
      <p:sp>
        <p:nvSpPr>
          <p:cNvPr id="20483" name="Content Placeholder 2"/>
          <p:cNvSpPr>
            <a:spLocks noGrp="1"/>
          </p:cNvSpPr>
          <p:nvPr>
            <p:ph idx="1"/>
          </p:nvPr>
        </p:nvSpPr>
        <p:spPr/>
        <p:txBody>
          <a:bodyPr/>
          <a:lstStyle/>
          <a:p>
            <a:pPr eaLnBrk="1" hangingPunct="1"/>
            <a:r>
              <a:rPr lang="en-US" smtClean="0"/>
              <a:t>The principles of probability can be used to predict the outcomes of genetic crosses</a:t>
            </a:r>
          </a:p>
          <a:p>
            <a:pPr eaLnBrk="1" hangingPunct="1"/>
            <a:r>
              <a:rPr lang="en-US" smtClean="0"/>
              <a:t>It does not determine the actual outcomes of the genetic crosses</a:t>
            </a:r>
          </a:p>
        </p:txBody>
      </p:sp>
    </p:spTree>
    <p:extLst>
      <p:ext uri="{BB962C8B-B14F-4D97-AF65-F5344CB8AC3E}">
        <p14:creationId xmlns:p14="http://schemas.microsoft.com/office/powerpoint/2010/main" val="3884576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a:t>
            </a:r>
            <a:endParaRPr lang="en-US" dirty="0"/>
          </a:p>
        </p:txBody>
      </p:sp>
      <p:sp>
        <p:nvSpPr>
          <p:cNvPr id="3" name="Content Placeholder 2"/>
          <p:cNvSpPr>
            <a:spLocks noGrp="1"/>
          </p:cNvSpPr>
          <p:nvPr>
            <p:ph idx="1"/>
          </p:nvPr>
        </p:nvSpPr>
        <p:spPr>
          <a:xfrm>
            <a:off x="457200" y="1600200"/>
            <a:ext cx="8229600" cy="5029200"/>
          </a:xfrm>
        </p:spPr>
        <p:txBody>
          <a:bodyPr>
            <a:normAutofit fontScale="40000" lnSpcReduction="20000"/>
          </a:bodyPr>
          <a:lstStyle/>
          <a:p>
            <a:pPr marL="0" lvl="0" indent="0">
              <a:buNone/>
            </a:pPr>
            <a:r>
              <a:rPr lang="en-US" dirty="0"/>
              <a:t>What is the figure above called?</a:t>
            </a:r>
          </a:p>
          <a:p>
            <a:pPr marL="0" indent="0">
              <a:buNone/>
            </a:pPr>
            <a:r>
              <a:rPr lang="en-US" dirty="0"/>
              <a:t> </a:t>
            </a:r>
          </a:p>
          <a:p>
            <a:pPr marL="0" indent="0">
              <a:buNone/>
            </a:pPr>
            <a:r>
              <a:rPr lang="en-US" dirty="0"/>
              <a:t> </a:t>
            </a:r>
          </a:p>
          <a:p>
            <a:pPr marL="0" lvl="0" indent="0">
              <a:buNone/>
            </a:pPr>
            <a:r>
              <a:rPr lang="en-US" dirty="0"/>
              <a:t>What do the alleles G and g represent in the figure above?</a:t>
            </a:r>
          </a:p>
          <a:p>
            <a:pPr marL="0" indent="0">
              <a:buNone/>
            </a:pPr>
            <a:r>
              <a:rPr lang="en-US" dirty="0"/>
              <a:t> </a:t>
            </a:r>
          </a:p>
          <a:p>
            <a:pPr marL="0" lvl="0" indent="0">
              <a:buNone/>
            </a:pPr>
            <a:r>
              <a:rPr lang="en-US" dirty="0"/>
              <a:t>What is the phenotype of plant GG?</a:t>
            </a:r>
          </a:p>
          <a:p>
            <a:pPr marL="0" indent="0">
              <a:buNone/>
            </a:pPr>
            <a:r>
              <a:rPr lang="en-US" dirty="0"/>
              <a:t> </a:t>
            </a:r>
          </a:p>
          <a:p>
            <a:pPr marL="0" lvl="0" indent="0">
              <a:buNone/>
            </a:pPr>
            <a:r>
              <a:rPr lang="en-US" dirty="0"/>
              <a:t>What is the phenotype of plant </a:t>
            </a:r>
            <a:r>
              <a:rPr lang="en-US" dirty="0" err="1"/>
              <a:t>gg</a:t>
            </a:r>
            <a:r>
              <a:rPr lang="en-US" dirty="0"/>
              <a:t>?</a:t>
            </a:r>
          </a:p>
          <a:p>
            <a:pPr marL="0" indent="0">
              <a:buNone/>
            </a:pPr>
            <a:r>
              <a:rPr lang="en-US" dirty="0"/>
              <a:t> </a:t>
            </a:r>
          </a:p>
          <a:p>
            <a:pPr marL="0" lvl="0" indent="0">
              <a:buNone/>
            </a:pPr>
            <a:r>
              <a:rPr lang="en-US" dirty="0"/>
              <a:t>What is the genotype of the white pea pod?</a:t>
            </a:r>
          </a:p>
          <a:p>
            <a:pPr marL="0" indent="0">
              <a:buNone/>
            </a:pPr>
            <a:r>
              <a:rPr lang="en-US" dirty="0"/>
              <a:t> </a:t>
            </a:r>
          </a:p>
          <a:p>
            <a:pPr marL="0" lvl="0" indent="0">
              <a:buNone/>
            </a:pPr>
            <a:r>
              <a:rPr lang="en-US" dirty="0"/>
              <a:t>Which genotypes are heterozygous?  Name them.</a:t>
            </a:r>
          </a:p>
          <a:p>
            <a:pPr marL="0" indent="0">
              <a:buNone/>
            </a:pPr>
            <a:r>
              <a:rPr lang="en-US" dirty="0"/>
              <a:t> </a:t>
            </a:r>
          </a:p>
          <a:p>
            <a:pPr marL="0" indent="0">
              <a:buNone/>
            </a:pPr>
            <a:r>
              <a:rPr lang="en-US" dirty="0"/>
              <a:t> </a:t>
            </a:r>
          </a:p>
          <a:p>
            <a:pPr marL="0" lvl="0" indent="0">
              <a:buNone/>
            </a:pPr>
            <a:r>
              <a:rPr lang="en-US" dirty="0"/>
              <a:t>What are the chances that a pea pod will be white?</a:t>
            </a:r>
          </a:p>
          <a:p>
            <a:pPr marL="0" indent="0">
              <a:buNone/>
            </a:pPr>
            <a:r>
              <a:rPr lang="en-US" dirty="0"/>
              <a:t> </a:t>
            </a:r>
          </a:p>
          <a:p>
            <a:pPr marL="0" indent="0">
              <a:buNone/>
            </a:pPr>
            <a:r>
              <a:rPr lang="en-US" dirty="0"/>
              <a:t> </a:t>
            </a:r>
          </a:p>
          <a:p>
            <a:pPr marL="0" lvl="0" indent="0">
              <a:buNone/>
            </a:pPr>
            <a:r>
              <a:rPr lang="en-US" dirty="0"/>
              <a:t>If there were 375 plants, how many of them would be green?</a:t>
            </a:r>
          </a:p>
          <a:p>
            <a:pPr marL="0" indent="0">
              <a:buNone/>
            </a:pPr>
            <a:r>
              <a:rPr lang="en-US" dirty="0"/>
              <a:t> </a:t>
            </a:r>
          </a:p>
          <a:p>
            <a:pPr marL="0" lvl="0" indent="0">
              <a:buNone/>
            </a:pPr>
            <a:r>
              <a:rPr lang="en-US" dirty="0"/>
              <a:t>What is the dominant trait in the figure above?</a:t>
            </a:r>
          </a:p>
          <a:p>
            <a:pPr marL="0" indent="0">
              <a:buNone/>
            </a:pPr>
            <a:r>
              <a:rPr lang="en-US" dirty="0"/>
              <a:t> </a:t>
            </a:r>
          </a:p>
          <a:p>
            <a:pPr marL="0" lvl="0" indent="0">
              <a:buNone/>
            </a:pPr>
            <a:r>
              <a:rPr lang="en-US" dirty="0"/>
              <a:t>T represents the allele for tall, whereas t represents the allele for short.  Create a </a:t>
            </a:r>
            <a:r>
              <a:rPr lang="en-US" dirty="0" err="1"/>
              <a:t>punnet</a:t>
            </a:r>
            <a:r>
              <a:rPr lang="en-US" dirty="0"/>
              <a:t> square and cross a homozygous tall plant with a heterozygous tall plant.  What percentage of the offspring will be short?</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801" y="228600"/>
            <a:ext cx="4273899"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356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4. </a:t>
            </a:r>
            <a:r>
              <a:rPr lang="en-US" dirty="0"/>
              <a:t>Examine different modes of inheritance:</a:t>
            </a:r>
          </a:p>
          <a:p>
            <a:pPr lvl="0"/>
            <a:r>
              <a:rPr lang="en-US" i="1" dirty="0"/>
              <a:t>sex linkage </a:t>
            </a:r>
            <a:endParaRPr lang="en-US" dirty="0"/>
          </a:p>
          <a:p>
            <a:pPr lvl="0"/>
            <a:r>
              <a:rPr lang="en-US" i="1" dirty="0" err="1"/>
              <a:t>codominance</a:t>
            </a:r>
            <a:r>
              <a:rPr lang="en-US" i="1" dirty="0"/>
              <a:t> </a:t>
            </a:r>
            <a:endParaRPr lang="en-US" dirty="0"/>
          </a:p>
          <a:p>
            <a:pPr lvl="0"/>
            <a:r>
              <a:rPr lang="en-US" i="1" dirty="0"/>
              <a:t>crossing over </a:t>
            </a:r>
            <a:endParaRPr lang="en-US" dirty="0"/>
          </a:p>
          <a:p>
            <a:pPr lvl="0"/>
            <a:r>
              <a:rPr lang="en-US" i="1" dirty="0"/>
              <a:t>incomplete dominance </a:t>
            </a:r>
            <a:endParaRPr lang="en-US" dirty="0"/>
          </a:p>
          <a:p>
            <a:pPr lvl="0"/>
            <a:r>
              <a:rPr lang="en-US" i="1" dirty="0"/>
              <a:t>multiple alleles </a:t>
            </a:r>
            <a:endParaRPr lang="en-US" dirty="0"/>
          </a:p>
          <a:p>
            <a:pPr marL="0" indent="0">
              <a:buNone/>
            </a:pPr>
            <a:endParaRPr lang="en-US" dirty="0"/>
          </a:p>
        </p:txBody>
      </p:sp>
    </p:spTree>
    <p:extLst>
      <p:ext uri="{BB962C8B-B14F-4D97-AF65-F5344CB8AC3E}">
        <p14:creationId xmlns:p14="http://schemas.microsoft.com/office/powerpoint/2010/main" val="2555802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smtClean="0"/>
              <a:t>More Vocabulary</a:t>
            </a:r>
          </a:p>
        </p:txBody>
      </p:sp>
      <p:sp>
        <p:nvSpPr>
          <p:cNvPr id="3" name="Content Placeholder 2"/>
          <p:cNvSpPr>
            <a:spLocks noGrp="1"/>
          </p:cNvSpPr>
          <p:nvPr>
            <p:ph idx="1"/>
          </p:nvPr>
        </p:nvSpPr>
        <p:spPr/>
        <p:txBody>
          <a:bodyPr/>
          <a:lstStyle/>
          <a:p>
            <a:pPr eaLnBrk="1" hangingPunct="1">
              <a:lnSpc>
                <a:spcPct val="80000"/>
              </a:lnSpc>
              <a:buSzPct val="75000"/>
              <a:buFontTx/>
              <a:buNone/>
              <a:defRPr/>
            </a:pPr>
            <a:r>
              <a:rPr lang="en-US" sz="2400" b="1" dirty="0" smtClean="0">
                <a:latin typeface="Palatino Linotype" pitchFamily="18" charset="0"/>
              </a:rPr>
              <a:t>Incomplete Dominance</a:t>
            </a:r>
          </a:p>
          <a:p>
            <a:pPr lvl="1" eaLnBrk="1" hangingPunct="1">
              <a:lnSpc>
                <a:spcPct val="80000"/>
              </a:lnSpc>
              <a:buSzPct val="75000"/>
              <a:buFontTx/>
              <a:buBlip>
                <a:blip r:embed="rId2"/>
              </a:buBlip>
              <a:defRPr/>
            </a:pPr>
            <a:r>
              <a:rPr lang="en-US" sz="2000" dirty="0" smtClean="0">
                <a:latin typeface="Palatino Linotype" pitchFamily="18" charset="0"/>
              </a:rPr>
              <a:t>The situation in which the phenotype of heterozygotes is in between the phenotypes of homozygous individuals for either allele</a:t>
            </a:r>
          </a:p>
          <a:p>
            <a:pPr eaLnBrk="1" hangingPunct="1">
              <a:lnSpc>
                <a:spcPct val="80000"/>
              </a:lnSpc>
              <a:buSzPct val="75000"/>
              <a:buFontTx/>
              <a:buNone/>
              <a:defRPr/>
            </a:pPr>
            <a:r>
              <a:rPr lang="en-US" sz="2400" b="1" dirty="0" err="1" smtClean="0">
                <a:latin typeface="Palatino Linotype" pitchFamily="18" charset="0"/>
              </a:rPr>
              <a:t>Codominance</a:t>
            </a:r>
            <a:endParaRPr lang="en-US" sz="2400" b="1" dirty="0" smtClean="0">
              <a:latin typeface="Palatino Linotype" pitchFamily="18" charset="0"/>
            </a:endParaRPr>
          </a:p>
          <a:p>
            <a:pPr lvl="1" eaLnBrk="1" hangingPunct="1">
              <a:lnSpc>
                <a:spcPct val="80000"/>
              </a:lnSpc>
              <a:buSzPct val="75000"/>
              <a:buFontTx/>
              <a:buBlip>
                <a:blip r:embed="rId2"/>
              </a:buBlip>
              <a:defRPr/>
            </a:pPr>
            <a:r>
              <a:rPr lang="en-US" sz="2000" dirty="0" smtClean="0">
                <a:latin typeface="Palatino Linotype" pitchFamily="18" charset="0"/>
              </a:rPr>
              <a:t>The situation where the phenotypes of both alleles are exhibited in the heterozygote </a:t>
            </a:r>
          </a:p>
          <a:p>
            <a:pPr eaLnBrk="1" hangingPunct="1">
              <a:lnSpc>
                <a:spcPct val="80000"/>
              </a:lnSpc>
              <a:buSzPct val="75000"/>
              <a:buFontTx/>
              <a:buNone/>
              <a:defRPr/>
            </a:pPr>
            <a:r>
              <a:rPr lang="en-US" sz="2400" b="1" dirty="0" smtClean="0">
                <a:latin typeface="Palatino Linotype" pitchFamily="18" charset="0"/>
              </a:rPr>
              <a:t>Multiple Alleles</a:t>
            </a:r>
          </a:p>
          <a:p>
            <a:pPr lvl="1" eaLnBrk="1" hangingPunct="1">
              <a:lnSpc>
                <a:spcPct val="80000"/>
              </a:lnSpc>
              <a:buSzPct val="75000"/>
              <a:buFontTx/>
              <a:buBlip>
                <a:blip r:embed="rId2"/>
              </a:buBlip>
              <a:defRPr/>
            </a:pPr>
            <a:r>
              <a:rPr lang="en-US" sz="2000" dirty="0" smtClean="0">
                <a:latin typeface="Palatino Linotype" pitchFamily="18" charset="0"/>
              </a:rPr>
              <a:t>When there are three or more alleles for a single gene (as in ABO blood groups)</a:t>
            </a:r>
          </a:p>
          <a:p>
            <a:pPr eaLnBrk="1" hangingPunct="1">
              <a:lnSpc>
                <a:spcPct val="80000"/>
              </a:lnSpc>
              <a:buSzPct val="75000"/>
              <a:buFontTx/>
              <a:buNone/>
              <a:defRPr/>
            </a:pPr>
            <a:r>
              <a:rPr lang="en-US" sz="2400" b="1" dirty="0" smtClean="0">
                <a:latin typeface="Palatino Linotype" pitchFamily="18" charset="0"/>
              </a:rPr>
              <a:t>Polygenic Inheritance </a:t>
            </a:r>
          </a:p>
          <a:p>
            <a:pPr lvl="1" eaLnBrk="1" hangingPunct="1">
              <a:lnSpc>
                <a:spcPct val="80000"/>
              </a:lnSpc>
              <a:buSzPct val="75000"/>
              <a:buFontTx/>
              <a:buBlip>
                <a:blip r:embed="rId2"/>
              </a:buBlip>
              <a:defRPr/>
            </a:pPr>
            <a:r>
              <a:rPr lang="en-US" sz="2000" dirty="0" smtClean="0">
                <a:latin typeface="Palatino Linotype" pitchFamily="18" charset="0"/>
              </a:rPr>
              <a:t>An additive effect of two or more genes on a single phenotypic trait</a:t>
            </a:r>
          </a:p>
          <a:p>
            <a:pPr marL="0" indent="0" eaLnBrk="1" hangingPunct="1">
              <a:buFontTx/>
              <a:buNone/>
              <a:defRPr/>
            </a:pPr>
            <a:endParaRPr lang="en-US" dirty="0" smtClean="0"/>
          </a:p>
        </p:txBody>
      </p:sp>
    </p:spTree>
    <p:extLst>
      <p:ext uri="{BB962C8B-B14F-4D97-AF65-F5344CB8AC3E}">
        <p14:creationId xmlns:p14="http://schemas.microsoft.com/office/powerpoint/2010/main" val="2283631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4000" smtClean="0"/>
              <a:t>Codominance v incomplete dominance</a:t>
            </a:r>
          </a:p>
        </p:txBody>
      </p:sp>
      <p:sp>
        <p:nvSpPr>
          <p:cNvPr id="22531" name="Rectangle 3"/>
          <p:cNvSpPr>
            <a:spLocks noGrp="1" noChangeArrowheads="1"/>
          </p:cNvSpPr>
          <p:nvPr>
            <p:ph type="body" idx="1"/>
          </p:nvPr>
        </p:nvSpPr>
        <p:spPr/>
        <p:txBody>
          <a:bodyPr/>
          <a:lstStyle/>
          <a:p>
            <a:pPr eaLnBrk="1" hangingPunct="1"/>
            <a:endParaRPr lang="en-US" smtClean="0"/>
          </a:p>
        </p:txBody>
      </p:sp>
      <p:pic>
        <p:nvPicPr>
          <p:cNvPr id="22532" name="Picture 5" descr="ANd9GcSBsIE-KUzXlKw0FBwpDK3JfdIXzgAciCvHgHcpDIEqd0SKWLG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97138"/>
            <a:ext cx="2667000"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7" descr="temp1_L12A5_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667000"/>
            <a:ext cx="29241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834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Heredity and Evolution Frameworks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70439607"/>
              </p:ext>
            </p:extLst>
          </p:nvPr>
        </p:nvGraphicFramePr>
        <p:xfrm>
          <a:off x="685800" y="1752600"/>
          <a:ext cx="7772400" cy="4114800"/>
        </p:xfrm>
        <a:graphic>
          <a:graphicData uri="http://schemas.openxmlformats.org/drawingml/2006/table">
            <a:tbl>
              <a:tblPr>
                <a:tableStyleId>{5C22544A-7EE6-4342-B048-85BDC9FD1C3A}</a:tableStyleId>
              </a:tblPr>
              <a:tblGrid>
                <a:gridCol w="7772400"/>
              </a:tblGrid>
              <a:tr h="1216197">
                <a:tc>
                  <a:txBody>
                    <a:bodyPr/>
                    <a:lstStyle/>
                    <a:p>
                      <a:pPr marL="0" marR="0">
                        <a:spcBef>
                          <a:spcPts val="0"/>
                        </a:spcBef>
                        <a:spcAft>
                          <a:spcPts val="0"/>
                        </a:spcAft>
                      </a:pPr>
                      <a:r>
                        <a:rPr lang="en-US" sz="2800" dirty="0" smtClean="0">
                          <a:effectLst/>
                        </a:rPr>
                        <a:t>Students </a:t>
                      </a:r>
                      <a:r>
                        <a:rPr lang="en-US" sz="2800" dirty="0">
                          <a:effectLst/>
                        </a:rPr>
                        <a:t>shall demonstrate an understanding of heredity.</a:t>
                      </a:r>
                      <a:endParaRPr lang="en-US" sz="2800" dirty="0">
                        <a:effectLst/>
                        <a:latin typeface="Arial"/>
                        <a:ea typeface="Times New Roman"/>
                        <a:cs typeface="Times New Roman"/>
                      </a:endParaRPr>
                    </a:p>
                  </a:txBody>
                  <a:tcPr marL="68580" marR="68580" marT="0" marB="0"/>
                </a:tc>
              </a:tr>
              <a:tr h="1216197">
                <a:tc>
                  <a:txBody>
                    <a:bodyPr/>
                    <a:lstStyle/>
                    <a:p>
                      <a:pPr marL="0" marR="0">
                        <a:spcBef>
                          <a:spcPts val="0"/>
                        </a:spcBef>
                        <a:spcAft>
                          <a:spcPts val="0"/>
                        </a:spcAft>
                      </a:pPr>
                      <a:r>
                        <a:rPr lang="en-US" sz="2800" dirty="0" smtClean="0">
                          <a:effectLst/>
                        </a:rPr>
                        <a:t>Students </a:t>
                      </a:r>
                      <a:r>
                        <a:rPr lang="en-US" sz="2800" dirty="0">
                          <a:effectLst/>
                        </a:rPr>
                        <a:t>shall investigate the molecular basis of genetics.</a:t>
                      </a:r>
                      <a:endParaRPr lang="en-US" sz="2800" dirty="0">
                        <a:effectLst/>
                        <a:latin typeface="Arial"/>
                        <a:ea typeface="Times New Roman"/>
                        <a:cs typeface="Times New Roman"/>
                      </a:endParaRPr>
                    </a:p>
                  </a:txBody>
                  <a:tcPr marL="68580" marR="68580" marT="0" marB="0"/>
                </a:tc>
              </a:tr>
              <a:tr h="1682406">
                <a:tc>
                  <a:txBody>
                    <a:bodyPr/>
                    <a:lstStyle/>
                    <a:p>
                      <a:pPr marL="0" marR="0">
                        <a:spcBef>
                          <a:spcPts val="0"/>
                        </a:spcBef>
                        <a:spcAft>
                          <a:spcPts val="0"/>
                        </a:spcAft>
                      </a:pPr>
                      <a:r>
                        <a:rPr lang="en-US" sz="2800" dirty="0" smtClean="0">
                          <a:effectLst/>
                        </a:rPr>
                        <a:t>Students </a:t>
                      </a:r>
                      <a:r>
                        <a:rPr lang="en-US" sz="2800" dirty="0">
                          <a:effectLst/>
                        </a:rPr>
                        <a:t>shall examine the development of the theory of biological evolution.</a:t>
                      </a:r>
                      <a:endParaRPr lang="en-US" sz="2800" dirty="0">
                        <a:effectLst/>
                        <a:latin typeface="Times New Roman"/>
                        <a:ea typeface="Times New Roman"/>
                      </a:endParaRPr>
                    </a:p>
                  </a:txBody>
                  <a:tcPr marL="68580" marR="68580" marT="0" marB="0"/>
                </a:tc>
              </a:tr>
            </a:tbl>
          </a:graphicData>
        </a:graphic>
      </p:graphicFrame>
    </p:spTree>
    <p:extLst>
      <p:ext uri="{BB962C8B-B14F-4D97-AF65-F5344CB8AC3E}">
        <p14:creationId xmlns:p14="http://schemas.microsoft.com/office/powerpoint/2010/main" val="1344746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Multigenic or multiple alleles</a:t>
            </a:r>
          </a:p>
        </p:txBody>
      </p:sp>
      <p:sp>
        <p:nvSpPr>
          <p:cNvPr id="23555" name="Rectangle 3"/>
          <p:cNvSpPr>
            <a:spLocks noGrp="1" noChangeArrowheads="1"/>
          </p:cNvSpPr>
          <p:nvPr>
            <p:ph type="body" idx="1"/>
          </p:nvPr>
        </p:nvSpPr>
        <p:spPr/>
        <p:txBody>
          <a:bodyPr/>
          <a:lstStyle/>
          <a:p>
            <a:pPr eaLnBrk="1" hangingPunct="1"/>
            <a:endParaRPr lang="en-US" smtClean="0"/>
          </a:p>
        </p:txBody>
      </p:sp>
      <p:pic>
        <p:nvPicPr>
          <p:cNvPr id="23556" name="Picture 5" descr="image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98588"/>
            <a:ext cx="8683625"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868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endParaRPr lang="en-US" smtClean="0"/>
          </a:p>
        </p:txBody>
      </p:sp>
      <p:sp>
        <p:nvSpPr>
          <p:cNvPr id="28675" name="Content Placeholder 2"/>
          <p:cNvSpPr>
            <a:spLocks noGrp="1"/>
          </p:cNvSpPr>
          <p:nvPr>
            <p:ph idx="1"/>
          </p:nvPr>
        </p:nvSpPr>
        <p:spPr/>
        <p:txBody>
          <a:bodyPr/>
          <a:lstStyle/>
          <a:p>
            <a:pPr eaLnBrk="1" hangingPunct="1"/>
            <a:endParaRPr lang="en-US" smtClean="0"/>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228600"/>
            <a:ext cx="9280525" cy="651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327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endParaRPr lang="en-US" smtClean="0"/>
          </a:p>
        </p:txBody>
      </p:sp>
      <p:sp>
        <p:nvSpPr>
          <p:cNvPr id="3" name="Content Placeholder 2"/>
          <p:cNvSpPr>
            <a:spLocks noGrp="1"/>
          </p:cNvSpPr>
          <p:nvPr>
            <p:ph idx="1"/>
          </p:nvPr>
        </p:nvSpPr>
        <p:spPr>
          <a:xfrm>
            <a:off x="495300" y="2332038"/>
            <a:ext cx="3886200" cy="4525962"/>
          </a:xfrm>
        </p:spPr>
        <p:txBody>
          <a:bodyPr>
            <a:normAutofit fontScale="85000" lnSpcReduction="20000"/>
          </a:bodyPr>
          <a:lstStyle/>
          <a:p>
            <a:pPr eaLnBrk="1" hangingPunct="1">
              <a:defRPr/>
            </a:pPr>
            <a:r>
              <a:rPr lang="en-US" dirty="0" smtClean="0"/>
              <a:t>Crossing-over results in the exchange of alleles (forms of the gene-gene is on chromosome) between homologous chromosomes and produces new combinations of alleles: results in even more variation! What phase of meiosis does this occur?  When do they form tetrads?</a:t>
            </a:r>
            <a:endParaRPr lang="en-US" dirty="0"/>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81000"/>
            <a:ext cx="3810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36513"/>
            <a:ext cx="3086100" cy="23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4187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ex-linked genes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Every person has an X chromosome because it contains genes that are vital in baby development</a:t>
            </a:r>
          </a:p>
          <a:p>
            <a:r>
              <a:rPr lang="en-US" dirty="0" smtClean="0"/>
              <a:t>Why is colorblindness more common in males than in females?</a:t>
            </a:r>
          </a:p>
          <a:p>
            <a:r>
              <a:rPr lang="en-US" dirty="0" smtClean="0"/>
              <a:t>What are the sex chromosomes for a girl/boy?</a:t>
            </a:r>
          </a:p>
          <a:p>
            <a:pPr lvl="1"/>
            <a:r>
              <a:rPr lang="en-US" dirty="0" smtClean="0"/>
              <a:t>If it has a Y, the gender is considered male</a:t>
            </a:r>
          </a:p>
          <a:p>
            <a:pPr lvl="2"/>
            <a:r>
              <a:rPr lang="en-US" smtClean="0"/>
              <a:t>XXY, XXXY, XXXXXY</a:t>
            </a:r>
            <a:endParaRPr lang="en-US" dirty="0" smtClean="0"/>
          </a:p>
          <a:p>
            <a:r>
              <a:rPr lang="en-US" dirty="0" smtClean="0"/>
              <a:t>Sex-linked disorders CAN be carried on the X or Y chromosome-we just examined disorders on the X chromosome</a:t>
            </a:r>
            <a:endParaRPr lang="en-US" dirty="0"/>
          </a:p>
        </p:txBody>
      </p:sp>
    </p:spTree>
    <p:extLst>
      <p:ext uri="{BB962C8B-B14F-4D97-AF65-F5344CB8AC3E}">
        <p14:creationId xmlns:p14="http://schemas.microsoft.com/office/powerpoint/2010/main" val="1014316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bioserv.fiu.edu/~walterm/human_online/inheritance/introduction_to_genetics_files/image02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277876"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648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5. </a:t>
            </a:r>
            <a:r>
              <a:rPr lang="en-US" dirty="0"/>
              <a:t>Analyze the historically significant work of prominent geneticists </a:t>
            </a:r>
          </a:p>
          <a:p>
            <a:pPr marL="0" indent="0">
              <a:buNone/>
            </a:pPr>
            <a:endParaRPr lang="en-US" dirty="0"/>
          </a:p>
        </p:txBody>
      </p:sp>
    </p:spTree>
    <p:extLst>
      <p:ext uri="{BB962C8B-B14F-4D97-AF65-F5344CB8AC3E}">
        <p14:creationId xmlns:p14="http://schemas.microsoft.com/office/powerpoint/2010/main" val="2794028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fontScale="90000"/>
          </a:bodyPr>
          <a:lstStyle/>
          <a:p>
            <a:r>
              <a:rPr lang="en-US" dirty="0">
                <a:hlinkClick r:id="rId2"/>
              </a:rPr>
              <a:t>http://</a:t>
            </a:r>
            <a:r>
              <a:rPr lang="en-US" dirty="0" smtClean="0">
                <a:hlinkClick r:id="rId2"/>
              </a:rPr>
              <a:t>www.ornl.gov/sci/techresources/Human_Genome/resource/people.shtml</a:t>
            </a:r>
            <a:r>
              <a:rPr lang="en-US" dirty="0" smtClean="0"/>
              <a:t> </a:t>
            </a:r>
            <a:endParaRPr lang="en-US" dirty="0"/>
          </a:p>
        </p:txBody>
      </p:sp>
      <p:sp>
        <p:nvSpPr>
          <p:cNvPr id="3" name="Content Placeholder 2"/>
          <p:cNvSpPr>
            <a:spLocks noGrp="1"/>
          </p:cNvSpPr>
          <p:nvPr>
            <p:ph idx="1"/>
          </p:nvPr>
        </p:nvSpPr>
        <p:spPr>
          <a:xfrm>
            <a:off x="457200" y="2209800"/>
            <a:ext cx="8229600" cy="4525963"/>
          </a:xfrm>
        </p:spPr>
        <p:txBody>
          <a:bodyPr/>
          <a:lstStyle/>
          <a:p>
            <a:r>
              <a:rPr lang="en-US" dirty="0">
                <a:hlinkClick r:id="" action="ppaction://hlinkfile"/>
              </a:rPr>
              <a:t>Watson and Crick</a:t>
            </a:r>
            <a:r>
              <a:rPr lang="en-US" dirty="0"/>
              <a:t> </a:t>
            </a:r>
          </a:p>
          <a:p>
            <a:r>
              <a:rPr lang="en-US" dirty="0">
                <a:hlinkClick r:id="" action="ppaction://hlinkfile"/>
              </a:rPr>
              <a:t>Rosalind Franklin</a:t>
            </a:r>
            <a:r>
              <a:rPr lang="en-US" dirty="0"/>
              <a:t> </a:t>
            </a:r>
          </a:p>
          <a:p>
            <a:r>
              <a:rPr lang="en-US" dirty="0" err="1">
                <a:hlinkClick r:id="" action="ppaction://hlinkfile"/>
              </a:rPr>
              <a:t>Gregor</a:t>
            </a:r>
            <a:r>
              <a:rPr lang="en-US" dirty="0">
                <a:hlinkClick r:id="" action="ppaction://hlinkfile"/>
              </a:rPr>
              <a:t> Mendel</a:t>
            </a:r>
            <a:r>
              <a:rPr lang="en-US" dirty="0"/>
              <a:t> </a:t>
            </a:r>
          </a:p>
          <a:p>
            <a:r>
              <a:rPr lang="en-US" dirty="0">
                <a:hlinkClick r:id="" action="ppaction://hlinkfile"/>
              </a:rPr>
              <a:t>Barbara McClintock</a:t>
            </a:r>
            <a:r>
              <a:rPr lang="en-US" dirty="0"/>
              <a:t> </a:t>
            </a:r>
          </a:p>
          <a:p>
            <a:r>
              <a:rPr lang="en-US" dirty="0">
                <a:hlinkClick r:id="" action="ppaction://hlinkfile"/>
              </a:rPr>
              <a:t>Linus Pauling</a:t>
            </a:r>
            <a:r>
              <a:rPr lang="en-US" dirty="0"/>
              <a:t> </a:t>
            </a:r>
          </a:p>
          <a:p>
            <a:pPr marL="0" indent="0">
              <a:buNone/>
            </a:pPr>
            <a:endParaRPr lang="en-US" dirty="0"/>
          </a:p>
        </p:txBody>
      </p:sp>
    </p:spTree>
    <p:extLst>
      <p:ext uri="{BB962C8B-B14F-4D97-AF65-F5344CB8AC3E}">
        <p14:creationId xmlns:p14="http://schemas.microsoft.com/office/powerpoint/2010/main" val="4048260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6. </a:t>
            </a:r>
            <a:r>
              <a:rPr lang="en-US" dirty="0"/>
              <a:t>Evaluate </a:t>
            </a:r>
            <a:r>
              <a:rPr lang="en-US" i="1" dirty="0"/>
              <a:t>karyotypes</a:t>
            </a:r>
            <a:r>
              <a:rPr lang="en-US" dirty="0"/>
              <a:t> for abnormalities: </a:t>
            </a:r>
          </a:p>
          <a:p>
            <a:pPr lvl="0"/>
            <a:r>
              <a:rPr lang="en-US" dirty="0" err="1"/>
              <a:t>monosomy</a:t>
            </a:r>
            <a:endParaRPr lang="en-US" dirty="0"/>
          </a:p>
          <a:p>
            <a:pPr lvl="0"/>
            <a:r>
              <a:rPr lang="en-US" dirty="0"/>
              <a:t>trisomy</a:t>
            </a:r>
          </a:p>
          <a:p>
            <a:pPr marL="0" indent="0">
              <a:buNone/>
            </a:pPr>
            <a:endParaRPr lang="en-US" dirty="0"/>
          </a:p>
        </p:txBody>
      </p:sp>
    </p:spTree>
    <p:extLst>
      <p:ext uri="{BB962C8B-B14F-4D97-AF65-F5344CB8AC3E}">
        <p14:creationId xmlns:p14="http://schemas.microsoft.com/office/powerpoint/2010/main" val="391364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buNone/>
            </a:pPr>
            <a:r>
              <a:rPr lang="en-US" b="1" dirty="0" err="1"/>
              <a:t>Monosomy</a:t>
            </a:r>
            <a:endParaRPr lang="en-US" dirty="0"/>
          </a:p>
          <a:p>
            <a:pPr marL="0" indent="0">
              <a:buNone/>
            </a:pPr>
            <a:r>
              <a:rPr lang="en-US" dirty="0"/>
              <a:t>The cell has only one copy of a specific chromosome.  For example, individuals with Turner's syndrome have a single X chromosome and no Y</a:t>
            </a:r>
            <a:r>
              <a:rPr lang="en-US" dirty="0" smtClean="0"/>
              <a:t>.</a:t>
            </a:r>
          </a:p>
          <a:p>
            <a:pPr marL="0" indent="0">
              <a:buNone/>
            </a:pPr>
            <a:endParaRPr lang="en-US" dirty="0"/>
          </a:p>
          <a:p>
            <a:pPr marL="0" indent="0">
              <a:buNone/>
            </a:pPr>
            <a:r>
              <a:rPr lang="en-US" b="1" dirty="0"/>
              <a:t>Trisomy</a:t>
            </a:r>
            <a:endParaRPr lang="en-US" dirty="0"/>
          </a:p>
          <a:p>
            <a:pPr marL="0" indent="0">
              <a:buNone/>
            </a:pPr>
            <a:r>
              <a:rPr lang="en-US" dirty="0"/>
              <a:t>The cell has an extra copy of a specific chromosome.  Examples:</a:t>
            </a:r>
          </a:p>
          <a:p>
            <a:pPr marL="0" indent="0">
              <a:buNone/>
            </a:pPr>
            <a:r>
              <a:rPr lang="en-US" dirty="0"/>
              <a:t> Down's syndrome - with three copies of chromosome 21. </a:t>
            </a:r>
          </a:p>
          <a:p>
            <a:pPr marL="0" indent="0">
              <a:buNone/>
            </a:pPr>
            <a:r>
              <a:rPr lang="en-US" dirty="0"/>
              <a:t> </a:t>
            </a:r>
            <a:r>
              <a:rPr lang="en-US" dirty="0" err="1"/>
              <a:t>Klinefelter's</a:t>
            </a:r>
            <a:r>
              <a:rPr lang="en-US" dirty="0"/>
              <a:t> syndrome - with three sex chromosomes (XXY). </a:t>
            </a:r>
          </a:p>
          <a:p>
            <a:endParaRPr lang="en-US" dirty="0"/>
          </a:p>
        </p:txBody>
      </p:sp>
    </p:spTree>
    <p:extLst>
      <p:ext uri="{BB962C8B-B14F-4D97-AF65-F5344CB8AC3E}">
        <p14:creationId xmlns:p14="http://schemas.microsoft.com/office/powerpoint/2010/main" val="649799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0" y="3170237"/>
            <a:ext cx="4953000" cy="3687763"/>
          </a:xfrm>
        </p:spPr>
        <p:txBody>
          <a:bodyPr>
            <a:normAutofit fontScale="62500" lnSpcReduction="20000"/>
          </a:bodyPr>
          <a:lstStyle/>
          <a:p>
            <a:pPr marL="0" indent="0">
              <a:buNone/>
            </a:pPr>
            <a:r>
              <a:rPr lang="en-US" b="1" dirty="0"/>
              <a:t>(a)</a:t>
            </a:r>
            <a:r>
              <a:rPr lang="en-US" dirty="0"/>
              <a:t> During mitotic metaphase or meiotic metaphase II, one pair of sister chromatids does not align at the equatorial plane.  Consequently, both sister chromatids move to the same cell.  One daughter cell will show trisomy and another daughter cell will have </a:t>
            </a:r>
            <a:r>
              <a:rPr lang="en-US" dirty="0" err="1"/>
              <a:t>monosomy</a:t>
            </a:r>
            <a:r>
              <a:rPr lang="en-US" dirty="0"/>
              <a:t>.  </a:t>
            </a:r>
            <a:r>
              <a:rPr lang="en-US" b="1" dirty="0"/>
              <a:t/>
            </a:r>
            <a:br>
              <a:rPr lang="en-US" b="1" dirty="0"/>
            </a:br>
            <a:r>
              <a:rPr lang="en-US" b="1" dirty="0"/>
              <a:t>(b)</a:t>
            </a:r>
            <a:r>
              <a:rPr lang="en-US" dirty="0"/>
              <a:t>  During meiotic metaphase I, two homologous pairs of sister chromatids do not align at the equatorial plane and subsequently move to the same cell (a phenomenon called </a:t>
            </a:r>
            <a:r>
              <a:rPr lang="en-US" b="1" dirty="0"/>
              <a:t>nondisjunction</a:t>
            </a:r>
            <a:r>
              <a:rPr lang="en-US" dirty="0"/>
              <a:t>).  The resulting daughter cells also have either </a:t>
            </a:r>
            <a:r>
              <a:rPr lang="en-US" dirty="0" err="1"/>
              <a:t>monosomy</a:t>
            </a:r>
            <a:r>
              <a:rPr lang="en-US" dirty="0"/>
              <a:t> or trisomy.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76200"/>
            <a:ext cx="4406721" cy="4103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52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a:t>
            </a:r>
            <a:r>
              <a:rPr lang="en-US" dirty="0"/>
              <a:t> Summarize the outcomes of </a:t>
            </a:r>
            <a:r>
              <a:rPr lang="en-US" dirty="0" err="1"/>
              <a:t>Gregor</a:t>
            </a:r>
            <a:r>
              <a:rPr lang="en-US" dirty="0"/>
              <a:t> Mendel’s experimental procedures </a:t>
            </a:r>
          </a:p>
          <a:p>
            <a:pPr marL="0" indent="0">
              <a:buNone/>
            </a:pPr>
            <a:endParaRPr lang="en-US" dirty="0"/>
          </a:p>
        </p:txBody>
      </p:sp>
    </p:spTree>
    <p:extLst>
      <p:ext uri="{BB962C8B-B14F-4D97-AF65-F5344CB8AC3E}">
        <p14:creationId xmlns:p14="http://schemas.microsoft.com/office/powerpoint/2010/main" val="2564915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Monosomy</a:t>
            </a:r>
            <a:r>
              <a:rPr lang="en-US" dirty="0" smtClean="0"/>
              <a:t> v Trisomy</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4800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249" y="1219200"/>
            <a:ext cx="4353436"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33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7. </a:t>
            </a:r>
            <a:r>
              <a:rPr lang="en-US" dirty="0"/>
              <a:t>Model the components of a </a:t>
            </a:r>
            <a:r>
              <a:rPr lang="en-US" i="1" dirty="0"/>
              <a:t>DNA nucleotide</a:t>
            </a:r>
            <a:r>
              <a:rPr lang="en-US" dirty="0"/>
              <a:t> and an </a:t>
            </a:r>
            <a:r>
              <a:rPr lang="en-US" i="1" dirty="0"/>
              <a:t>RNA</a:t>
            </a:r>
            <a:r>
              <a:rPr lang="en-US" dirty="0"/>
              <a:t> </a:t>
            </a:r>
            <a:r>
              <a:rPr lang="en-US" i="1" dirty="0"/>
              <a:t>nucleotide</a:t>
            </a:r>
            <a:endParaRPr lang="en-US" dirty="0"/>
          </a:p>
        </p:txBody>
      </p:sp>
    </p:spTree>
    <p:extLst>
      <p:ext uri="{BB962C8B-B14F-4D97-AF65-F5344CB8AC3E}">
        <p14:creationId xmlns:p14="http://schemas.microsoft.com/office/powerpoint/2010/main" val="2815567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9" y="-152400"/>
            <a:ext cx="627697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276600"/>
            <a:ext cx="432435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4079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8. </a:t>
            </a:r>
            <a:r>
              <a:rPr lang="en-US" dirty="0"/>
              <a:t>Describe the Watson-Crick </a:t>
            </a:r>
            <a:r>
              <a:rPr lang="en-US" i="1" dirty="0"/>
              <a:t>double helix model</a:t>
            </a:r>
            <a:r>
              <a:rPr lang="en-US" dirty="0"/>
              <a:t> of </a:t>
            </a:r>
            <a:r>
              <a:rPr lang="en-US" i="1" dirty="0"/>
              <a:t>DNA,</a:t>
            </a:r>
            <a:r>
              <a:rPr lang="en-US" dirty="0"/>
              <a:t> using the </a:t>
            </a:r>
            <a:r>
              <a:rPr lang="en-US" i="1" dirty="0"/>
              <a:t>base-pairing rule</a:t>
            </a:r>
            <a:r>
              <a:rPr lang="en-US" dirty="0"/>
              <a:t> (a</a:t>
            </a:r>
            <a:r>
              <a:rPr lang="en-US" i="1" dirty="0"/>
              <a:t>denine-thymine</a:t>
            </a:r>
            <a:r>
              <a:rPr lang="en-US" dirty="0"/>
              <a:t>, </a:t>
            </a:r>
            <a:r>
              <a:rPr lang="en-US" i="1" dirty="0"/>
              <a:t>cytosine-guanine</a:t>
            </a:r>
            <a:r>
              <a:rPr lang="en-US" dirty="0"/>
              <a:t>)</a:t>
            </a:r>
          </a:p>
          <a:p>
            <a:pPr marL="0" indent="0">
              <a:buNone/>
            </a:pPr>
            <a:endParaRPr lang="en-US" dirty="0"/>
          </a:p>
        </p:txBody>
      </p:sp>
    </p:spTree>
    <p:extLst>
      <p:ext uri="{BB962C8B-B14F-4D97-AF65-F5344CB8AC3E}">
        <p14:creationId xmlns:p14="http://schemas.microsoft.com/office/powerpoint/2010/main" val="2632486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Watson and Crick </a:t>
            </a:r>
            <a:r>
              <a:rPr lang="en-US" dirty="0" smtClean="0"/>
              <a:t>suggested that the DNA </a:t>
            </a:r>
            <a:r>
              <a:rPr lang="en-US" dirty="0"/>
              <a:t>molecule was made of two chains of nucleotides, each in a helix as Franklin had found, but one going up and the other going down. Crick had just learned of Chargaff's findings about base pairs in the summer of 1952. He added that to the model, so that matching base pairs </a:t>
            </a:r>
            <a:r>
              <a:rPr lang="en-US" dirty="0" smtClean="0"/>
              <a:t>(Adenine matches with Thymine, and Cytosine matches with Guanine) interlocked </a:t>
            </a:r>
            <a:r>
              <a:rPr lang="en-US" dirty="0"/>
              <a:t>in the middle of the double helix to keep the distance between the chains constant. </a:t>
            </a:r>
          </a:p>
          <a:p>
            <a:r>
              <a:rPr lang="en-US" dirty="0"/>
              <a:t>Watson and Crick showed that each strand of the DNA molecule was a template for the other. During cell division the two strands separate and on each strand a new "other half" is built, just like the one before. This way DNA can reproduce itself without changing its structure -- except for occasional errors, or mutations.</a:t>
            </a:r>
          </a:p>
          <a:p>
            <a:r>
              <a:rPr lang="en-US" dirty="0"/>
              <a:t>The structure so perfectly fit the experimental data that it was almost immediately accepted. </a:t>
            </a:r>
          </a:p>
          <a:p>
            <a:endParaRPr lang="en-US" dirty="0"/>
          </a:p>
        </p:txBody>
      </p:sp>
    </p:spTree>
    <p:extLst>
      <p:ext uri="{BB962C8B-B14F-4D97-AF65-F5344CB8AC3E}">
        <p14:creationId xmlns:p14="http://schemas.microsoft.com/office/powerpoint/2010/main" val="3023925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9. </a:t>
            </a:r>
            <a:r>
              <a:rPr lang="en-US" dirty="0"/>
              <a:t>Compare and contrast the structure and function of </a:t>
            </a:r>
            <a:r>
              <a:rPr lang="en-US" i="1" dirty="0"/>
              <a:t>DNA</a:t>
            </a:r>
            <a:r>
              <a:rPr lang="en-US" dirty="0"/>
              <a:t> and </a:t>
            </a:r>
            <a:r>
              <a:rPr lang="en-US" i="1" dirty="0"/>
              <a:t>RNA</a:t>
            </a:r>
            <a:endParaRPr lang="en-US" dirty="0"/>
          </a:p>
          <a:p>
            <a:pPr marL="0" indent="0">
              <a:buNone/>
            </a:pPr>
            <a:endParaRPr lang="en-US" dirty="0"/>
          </a:p>
        </p:txBody>
      </p:sp>
    </p:spTree>
    <p:extLst>
      <p:ext uri="{BB962C8B-B14F-4D97-AF65-F5344CB8AC3E}">
        <p14:creationId xmlns:p14="http://schemas.microsoft.com/office/powerpoint/2010/main" val="1060178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87562"/>
          </a:xfrm>
        </p:spPr>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55685946"/>
              </p:ext>
            </p:extLst>
          </p:nvPr>
        </p:nvGraphicFramePr>
        <p:xfrm>
          <a:off x="1524000" y="3810000"/>
          <a:ext cx="6080760" cy="2687701"/>
        </p:xfrm>
        <a:graphic>
          <a:graphicData uri="http://schemas.openxmlformats.org/drawingml/2006/table">
            <a:tbl>
              <a:tblPr firstRow="1" firstCol="1" bandRow="1">
                <a:tableStyleId>{5C22544A-7EE6-4342-B048-85BDC9FD1C3A}</a:tableStyleId>
              </a:tblPr>
              <a:tblGrid>
                <a:gridCol w="2026920"/>
                <a:gridCol w="2026920"/>
                <a:gridCol w="2026920"/>
              </a:tblGrid>
              <a:tr h="0">
                <a:tc>
                  <a:txBody>
                    <a:bodyPr/>
                    <a:lstStyle/>
                    <a:p>
                      <a:pPr marL="0" marR="0" algn="ctr">
                        <a:lnSpc>
                          <a:spcPct val="115000"/>
                        </a:lnSpc>
                        <a:spcBef>
                          <a:spcPts val="0"/>
                        </a:spcBef>
                        <a:spcAft>
                          <a:spcPts val="0"/>
                        </a:spcAft>
                      </a:pPr>
                      <a:r>
                        <a:rPr lang="en-US" sz="1100" dirty="0">
                          <a:effectLst/>
                        </a:rPr>
                        <a:t>DNA</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p>
                    <a:p>
                      <a:pPr marL="0" marR="0" algn="ctr">
                        <a:lnSpc>
                          <a:spcPct val="115000"/>
                        </a:lnSpc>
                        <a:spcBef>
                          <a:spcPts val="0"/>
                        </a:spcBef>
                        <a:spcAft>
                          <a:spcPts val="0"/>
                        </a:spcAft>
                      </a:pPr>
                      <a:r>
                        <a:rPr lang="en-US" sz="1100" dirty="0">
                          <a:effectLst/>
                        </a:rPr>
                        <a:t> </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100" dirty="0">
                          <a:effectLst/>
                        </a:rPr>
                        <a:t>BOTH</a:t>
                      </a:r>
                      <a:endParaRPr lang="en-US" sz="1100"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100" dirty="0">
                          <a:effectLst/>
                        </a:rPr>
                        <a:t>RNA</a:t>
                      </a:r>
                      <a:endParaRPr lang="en-US" sz="1100" dirty="0">
                        <a:effectLst/>
                        <a:latin typeface="Calibri"/>
                        <a:ea typeface="Calibri"/>
                        <a:cs typeface="Times New Roman"/>
                      </a:endParaRPr>
                    </a:p>
                  </a:txBody>
                  <a:tcPr marL="68580" marR="68580" marT="0" marB="0"/>
                </a:tc>
              </a:tr>
            </a:tbl>
          </a:graphicData>
        </a:graphic>
      </p:graphicFrame>
      <p:sp>
        <p:nvSpPr>
          <p:cNvPr id="5" name="Rectangle 1"/>
          <p:cNvSpPr>
            <a:spLocks noChangeArrowheads="1"/>
          </p:cNvSpPr>
          <p:nvPr/>
        </p:nvSpPr>
        <p:spPr bwMode="auto">
          <a:xfrm>
            <a:off x="0" y="367844"/>
            <a:ext cx="91440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2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Complete the table comparing and contrasting the </a:t>
            </a:r>
            <a:r>
              <a:rPr kumimoji="0" lang="en-US" sz="28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structure</a:t>
            </a:r>
            <a:r>
              <a:rPr kumimoji="0" lang="en-US" sz="2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of DNA and RNA.  Use the choices provided:  </a:t>
            </a:r>
          </a:p>
          <a:p>
            <a:pPr marL="0" marR="0" lvl="0" indent="0" algn="l" defTabSz="914400" rtl="0" eaLnBrk="1" fontAlgn="base" latinLnBrk="0" hangingPunct="1">
              <a:lnSpc>
                <a:spcPct val="100000"/>
              </a:lnSpc>
              <a:spcBef>
                <a:spcPct val="0"/>
              </a:spcBef>
              <a:spcAft>
                <a:spcPct val="0"/>
              </a:spcAft>
              <a:buClrTx/>
              <a:buSzTx/>
              <a:tabLst/>
            </a:pPr>
            <a:r>
              <a:rPr kumimoji="0" lang="en-US" sz="2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made up of </a:t>
            </a:r>
            <a:r>
              <a:rPr kumimoji="0" lang="en-US" sz="28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of</a:t>
            </a:r>
            <a:r>
              <a:rPr kumimoji="0" lang="en-US" sz="2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nucleotides,  contains </a:t>
            </a:r>
            <a:r>
              <a:rPr kumimoji="0" lang="en-US" sz="2800"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deoxyribose</a:t>
            </a:r>
            <a:r>
              <a:rPr kumimoji="0" lang="en-US" sz="2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contains ribose, contains a phosphate group, contains adenine, contains thymine, contains uracil, contains guanine, contains cytosine, double-stranded, single-stranded, contains a 5-carbon sugar, nucleic acids, polymer, </a:t>
            </a:r>
          </a:p>
          <a:p>
            <a:pPr marL="0" marR="0" lvl="0" indent="0" algn="l" defTabSz="914400" rtl="0" eaLnBrk="1" fontAlgn="base" latinLnBrk="0" hangingPunct="1">
              <a:lnSpc>
                <a:spcPct val="100000"/>
              </a:lnSpc>
              <a:spcBef>
                <a:spcPct val="0"/>
              </a:spcBef>
              <a:spcAft>
                <a:spcPct val="0"/>
              </a:spcAft>
              <a:buClrTx/>
              <a:buSzTx/>
              <a:tabLst/>
            </a:pPr>
            <a:r>
              <a:rPr kumimoji="0" lang="en-US" sz="28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carbon compound, macromolecule</a:t>
            </a:r>
            <a:endParaRPr kumimoji="0" lang="en-US" sz="28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073980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52401"/>
            <a:ext cx="8229600" cy="3657600"/>
          </a:xfrm>
        </p:spPr>
        <p:txBody>
          <a:bodyPr>
            <a:normAutofit fontScale="92500" lnSpcReduction="10000"/>
          </a:bodyPr>
          <a:lstStyle/>
          <a:p>
            <a:pPr marL="0" lvl="0" indent="0">
              <a:buNone/>
            </a:pPr>
            <a:r>
              <a:rPr lang="en-US" dirty="0"/>
              <a:t>Complete the table comparing and contrasting the function of DNA and RNA.  Use the choices provided: involved in making proteins, has 3 types, serve as messengers from DNA to the rest of the cell, make up ribosomes along with many proteins, transfers amino acids to the ribosome, has the original gene “master plan” template, stays in the nucleus, goes to cytoplasm, goes to ribosomes </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12430851"/>
              </p:ext>
            </p:extLst>
          </p:nvPr>
        </p:nvGraphicFramePr>
        <p:xfrm>
          <a:off x="1447800" y="3886200"/>
          <a:ext cx="6080760" cy="2687701"/>
        </p:xfrm>
        <a:graphic>
          <a:graphicData uri="http://schemas.openxmlformats.org/drawingml/2006/table">
            <a:tbl>
              <a:tblPr firstRow="1" firstCol="1" bandRow="1">
                <a:tableStyleId>{5C22544A-7EE6-4342-B048-85BDC9FD1C3A}</a:tableStyleId>
              </a:tblPr>
              <a:tblGrid>
                <a:gridCol w="2026920"/>
                <a:gridCol w="2026920"/>
                <a:gridCol w="2026920"/>
              </a:tblGrid>
              <a:tr h="0">
                <a:tc>
                  <a:txBody>
                    <a:bodyPr/>
                    <a:lstStyle/>
                    <a:p>
                      <a:pPr marL="0" marR="0" algn="ctr">
                        <a:lnSpc>
                          <a:spcPct val="115000"/>
                        </a:lnSpc>
                        <a:spcBef>
                          <a:spcPts val="0"/>
                        </a:spcBef>
                        <a:spcAft>
                          <a:spcPts val="0"/>
                        </a:spcAft>
                      </a:pPr>
                      <a:r>
                        <a:rPr lang="en-US" sz="1100">
                          <a:effectLst/>
                        </a:rPr>
                        <a:t>DNA</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p>
                    <a:p>
                      <a:pPr marL="0" marR="0" algn="ctr">
                        <a:lnSpc>
                          <a:spcPct val="115000"/>
                        </a:lnSpc>
                        <a:spcBef>
                          <a:spcPts val="0"/>
                        </a:spcBef>
                        <a:spcAft>
                          <a:spcPts val="0"/>
                        </a:spcAft>
                      </a:pPr>
                      <a:r>
                        <a:rPr lang="en-US" sz="1100">
                          <a:effectLst/>
                        </a:rPr>
                        <a:t> </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100">
                          <a:effectLst/>
                        </a:rPr>
                        <a:t>BOTH</a:t>
                      </a:r>
                      <a:endParaRPr lang="en-US" sz="110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100" dirty="0">
                          <a:effectLst/>
                        </a:rPr>
                        <a:t>RNA</a:t>
                      </a:r>
                      <a:endParaRPr lang="en-US" sz="1100"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val="4274803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10. </a:t>
            </a:r>
            <a:r>
              <a:rPr lang="en-US" dirty="0"/>
              <a:t>Describe and model the processes of replication, </a:t>
            </a:r>
            <a:r>
              <a:rPr lang="en-US" i="1" dirty="0"/>
              <a:t>transcription</a:t>
            </a:r>
            <a:r>
              <a:rPr lang="en-US" dirty="0"/>
              <a:t>, and </a:t>
            </a:r>
            <a:r>
              <a:rPr lang="en-US" i="1" dirty="0"/>
              <a:t>translation</a:t>
            </a:r>
            <a:r>
              <a:rPr lang="en-US" dirty="0"/>
              <a:t> </a:t>
            </a:r>
          </a:p>
          <a:p>
            <a:pPr marL="0" indent="0">
              <a:buNone/>
            </a:pPr>
            <a:endParaRPr lang="en-US" dirty="0"/>
          </a:p>
        </p:txBody>
      </p:sp>
    </p:spTree>
    <p:extLst>
      <p:ext uri="{BB962C8B-B14F-4D97-AF65-F5344CB8AC3E}">
        <p14:creationId xmlns:p14="http://schemas.microsoft.com/office/powerpoint/2010/main" val="1931802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Replication</a:t>
            </a:r>
            <a:endParaRPr lang="en-US" dirty="0"/>
          </a:p>
        </p:txBody>
      </p:sp>
      <p:sp>
        <p:nvSpPr>
          <p:cNvPr id="3" name="Content Placeholder 2"/>
          <p:cNvSpPr>
            <a:spLocks noGrp="1"/>
          </p:cNvSpPr>
          <p:nvPr>
            <p:ph idx="1"/>
          </p:nvPr>
        </p:nvSpPr>
        <p:spPr/>
        <p:txBody>
          <a:bodyPr/>
          <a:lstStyle/>
          <a:p>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47" y="1524000"/>
            <a:ext cx="8720106"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639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dirty="0"/>
              <a:t>Differentiate among the </a:t>
            </a:r>
            <a:r>
              <a:rPr lang="en-US" i="1" dirty="0"/>
              <a:t>laws and principles of inheritance: </a:t>
            </a:r>
            <a:endParaRPr lang="en-US" dirty="0"/>
          </a:p>
          <a:p>
            <a:pPr lvl="0"/>
            <a:r>
              <a:rPr lang="en-US" i="1" dirty="0"/>
              <a:t>dominance</a:t>
            </a:r>
            <a:endParaRPr lang="en-US" dirty="0"/>
          </a:p>
          <a:p>
            <a:pPr lvl="0"/>
            <a:r>
              <a:rPr lang="en-US" i="1" dirty="0"/>
              <a:t>segregation </a:t>
            </a:r>
            <a:endParaRPr lang="en-US" dirty="0"/>
          </a:p>
          <a:p>
            <a:pPr lvl="0"/>
            <a:r>
              <a:rPr lang="en-US" i="1" dirty="0"/>
              <a:t>independent assortment</a:t>
            </a:r>
            <a:endParaRPr lang="en-US" dirty="0"/>
          </a:p>
          <a:p>
            <a:pPr marL="0" indent="0">
              <a:buNone/>
            </a:pPr>
            <a:endParaRPr lang="en-US" dirty="0"/>
          </a:p>
        </p:txBody>
      </p:sp>
    </p:spTree>
    <p:extLst>
      <p:ext uri="{BB962C8B-B14F-4D97-AF65-F5344CB8AC3E}">
        <p14:creationId xmlns:p14="http://schemas.microsoft.com/office/powerpoint/2010/main" val="465207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Replication</a:t>
            </a:r>
            <a:endParaRPr lang="en-US" dirty="0"/>
          </a:p>
        </p:txBody>
      </p:sp>
      <p:sp>
        <p:nvSpPr>
          <p:cNvPr id="3" name="Content Placeholder 2"/>
          <p:cNvSpPr>
            <a:spLocks noGrp="1"/>
          </p:cNvSpPr>
          <p:nvPr>
            <p:ph idx="1"/>
          </p:nvPr>
        </p:nvSpPr>
        <p:spPr/>
        <p:txBody>
          <a:bodyPr/>
          <a:lstStyle/>
          <a:p>
            <a:r>
              <a:rPr lang="en-US" dirty="0" smtClean="0"/>
              <a:t>The enzyme helicase divides the DNA into 2 strands</a:t>
            </a:r>
          </a:p>
          <a:p>
            <a:r>
              <a:rPr lang="en-US" dirty="0" smtClean="0"/>
              <a:t>DNA polymerase (a special enzyme) pairs nucleotides with it’s corresponding pair on the unwound DNA strand</a:t>
            </a:r>
          </a:p>
          <a:p>
            <a:r>
              <a:rPr lang="en-US" dirty="0" smtClean="0"/>
              <a:t>The result is two exact copies of the original DNA strand</a:t>
            </a:r>
          </a:p>
          <a:p>
            <a:r>
              <a:rPr lang="en-US" dirty="0" smtClean="0"/>
              <a:t>Mistakes during replication lead to mutations</a:t>
            </a:r>
            <a:endParaRPr lang="en-US" dirty="0"/>
          </a:p>
        </p:txBody>
      </p:sp>
    </p:spTree>
    <p:extLst>
      <p:ext uri="{BB962C8B-B14F-4D97-AF65-F5344CB8AC3E}">
        <p14:creationId xmlns:p14="http://schemas.microsoft.com/office/powerpoint/2010/main" val="311715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a:t>
            </a:r>
            <a:endParaRPr lang="en-US" dirty="0"/>
          </a:p>
        </p:txBody>
      </p:sp>
      <p:sp>
        <p:nvSpPr>
          <p:cNvPr id="3" name="Content Placeholder 2"/>
          <p:cNvSpPr>
            <a:spLocks noGrp="1"/>
          </p:cNvSpPr>
          <p:nvPr>
            <p:ph idx="1"/>
          </p:nvPr>
        </p:nvSpPr>
        <p:spPr/>
        <p:txBody>
          <a:bodyPr/>
          <a:lstStyle/>
          <a:p>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12" y="1524000"/>
            <a:ext cx="8591176"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4661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Occurs in the nucleus, since DNA stays in the nucleus</a:t>
            </a:r>
          </a:p>
          <a:p>
            <a:r>
              <a:rPr lang="en-US" dirty="0" smtClean="0"/>
              <a:t>Produces a single strand of mRNA</a:t>
            </a:r>
          </a:p>
          <a:p>
            <a:r>
              <a:rPr lang="en-US" dirty="0" smtClean="0"/>
              <a:t>RNA polymerase attaches to the unwound DNA strand.  The place it attaches is called the promoter.  RNA polymerase starts encoding mRNA when it reads the TAC on DNA, which produces the “start” codon on mRNA which is AUG.  The mRNA will continue to be produced until a stop codon is reached.</a:t>
            </a:r>
            <a:endParaRPr lang="en-US" dirty="0"/>
          </a:p>
        </p:txBody>
      </p:sp>
    </p:spTree>
    <p:extLst>
      <p:ext uri="{BB962C8B-B14F-4D97-AF65-F5344CB8AC3E}">
        <p14:creationId xmlns:p14="http://schemas.microsoft.com/office/powerpoint/2010/main" val="153420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mRNA editing</a:t>
            </a:r>
            <a:endParaRPr lang="en-US" dirty="0"/>
          </a:p>
        </p:txBody>
      </p:sp>
      <p:sp>
        <p:nvSpPr>
          <p:cNvPr id="3" name="Content Placeholder 2"/>
          <p:cNvSpPr>
            <a:spLocks noGrp="1"/>
          </p:cNvSpPr>
          <p:nvPr>
            <p:ph idx="1"/>
          </p:nvPr>
        </p:nvSpPr>
        <p:spPr>
          <a:xfrm>
            <a:off x="457200" y="1402589"/>
            <a:ext cx="8229600" cy="2362200"/>
          </a:xfrm>
        </p:spPr>
        <p:txBody>
          <a:bodyPr>
            <a:normAutofit fontScale="92500" lnSpcReduction="10000"/>
          </a:bodyPr>
          <a:lstStyle/>
          <a:p>
            <a:r>
              <a:rPr lang="en-US" dirty="0" smtClean="0"/>
              <a:t>After transcription, the mRNA is edited.  Sections of the mRNA that don’t produce amino acids are rid of.  They are called introns.  The sections that stay and are eventually expressed as amino acids are spliced together and they are called exons.</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735812"/>
            <a:ext cx="50577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9533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a:t>
            </a:r>
            <a:endParaRPr lang="en-US" dirty="0"/>
          </a:p>
        </p:txBody>
      </p:sp>
      <p:sp>
        <p:nvSpPr>
          <p:cNvPr id="3" name="Content Placeholder 2"/>
          <p:cNvSpPr>
            <a:spLocks noGrp="1"/>
          </p:cNvSpPr>
          <p:nvPr>
            <p:ph idx="1"/>
          </p:nvPr>
        </p:nvSpPr>
        <p:spPr/>
        <p:txBody>
          <a:bodyPr/>
          <a:lstStyle/>
          <a:p>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317" y="1295400"/>
            <a:ext cx="7457140" cy="525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035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a:t>
            </a:r>
            <a:endParaRPr lang="en-US" dirty="0"/>
          </a:p>
        </p:txBody>
      </p:sp>
      <p:sp>
        <p:nvSpPr>
          <p:cNvPr id="3" name="Content Placeholder 2"/>
          <p:cNvSpPr>
            <a:spLocks noGrp="1"/>
          </p:cNvSpPr>
          <p:nvPr>
            <p:ph idx="1"/>
          </p:nvPr>
        </p:nvSpPr>
        <p:spPr/>
        <p:txBody>
          <a:bodyPr/>
          <a:lstStyle/>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05" y="1219200"/>
            <a:ext cx="7885595" cy="4865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5508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a:t>
            </a:r>
            <a:endParaRPr lang="en-US" dirty="0"/>
          </a:p>
        </p:txBody>
      </p:sp>
      <p:sp>
        <p:nvSpPr>
          <p:cNvPr id="3" name="Content Placeholder 2"/>
          <p:cNvSpPr>
            <a:spLocks noGrp="1"/>
          </p:cNvSpPr>
          <p:nvPr>
            <p:ph idx="1"/>
          </p:nvPr>
        </p:nvSpPr>
        <p:spPr>
          <a:xfrm>
            <a:off x="457200" y="1371600"/>
            <a:ext cx="8229600" cy="5105400"/>
          </a:xfrm>
        </p:spPr>
        <p:txBody>
          <a:bodyPr>
            <a:normAutofit fontScale="85000" lnSpcReduction="20000"/>
          </a:bodyPr>
          <a:lstStyle/>
          <a:p>
            <a:r>
              <a:rPr lang="en-US" dirty="0" smtClean="0"/>
              <a:t>The mRNA travels outside the nucleus, to the cytoplasm, and attaches to a ribosome.  Ribosomes contain </a:t>
            </a:r>
            <a:r>
              <a:rPr lang="en-US" dirty="0" err="1" smtClean="0"/>
              <a:t>rRNA</a:t>
            </a:r>
            <a:r>
              <a:rPr lang="en-US" dirty="0" smtClean="0"/>
              <a:t>.</a:t>
            </a:r>
          </a:p>
          <a:p>
            <a:r>
              <a:rPr lang="en-US" dirty="0" smtClean="0"/>
              <a:t>During translation, a protein is produced.</a:t>
            </a:r>
          </a:p>
          <a:p>
            <a:r>
              <a:rPr lang="en-US" dirty="0" smtClean="0"/>
              <a:t>The mRNA scrolls through the ribosome like a conveyor belt.  The anticodons on </a:t>
            </a:r>
            <a:r>
              <a:rPr lang="en-US" dirty="0" err="1" smtClean="0"/>
              <a:t>tRNA</a:t>
            </a:r>
            <a:r>
              <a:rPr lang="en-US" dirty="0" smtClean="0"/>
              <a:t> attaches to the corresponding codons on the mRNA.  The </a:t>
            </a:r>
            <a:r>
              <a:rPr lang="en-US" dirty="0" err="1" smtClean="0"/>
              <a:t>tRNA</a:t>
            </a:r>
            <a:r>
              <a:rPr lang="en-US" dirty="0" smtClean="0"/>
              <a:t> carries an amino acid.  One the amino acid is attached, the empty </a:t>
            </a:r>
            <a:r>
              <a:rPr lang="en-US" dirty="0" err="1" smtClean="0"/>
              <a:t>tRNA</a:t>
            </a:r>
            <a:r>
              <a:rPr lang="en-US" dirty="0" smtClean="0"/>
              <a:t> leaves, and a chain of amino acids is built.  Once the stop codon is read, translation stops.  The amino acid chain folds into a protein.</a:t>
            </a:r>
          </a:p>
          <a:p>
            <a:r>
              <a:rPr lang="en-US" dirty="0" smtClean="0"/>
              <a:t>Bonds between amino acids are called peptide bonds.  This is why proteins are also referred to as polypeptides.</a:t>
            </a:r>
            <a:endParaRPr lang="en-US" dirty="0"/>
          </a:p>
        </p:txBody>
      </p:sp>
    </p:spTree>
    <p:extLst>
      <p:ext uri="{BB962C8B-B14F-4D97-AF65-F5344CB8AC3E}">
        <p14:creationId xmlns:p14="http://schemas.microsoft.com/office/powerpoint/2010/main" val="4099052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11. </a:t>
            </a:r>
            <a:r>
              <a:rPr lang="en-US" dirty="0"/>
              <a:t>Compare and contrast the different types of </a:t>
            </a:r>
            <a:r>
              <a:rPr lang="en-US" i="1" dirty="0"/>
              <a:t>mutation</a:t>
            </a:r>
            <a:r>
              <a:rPr lang="en-US" dirty="0"/>
              <a:t> events, including </a:t>
            </a:r>
            <a:r>
              <a:rPr lang="en-US" i="1" dirty="0"/>
              <a:t>point mutation</a:t>
            </a:r>
            <a:r>
              <a:rPr lang="en-US" dirty="0"/>
              <a:t>, </a:t>
            </a:r>
            <a:r>
              <a:rPr lang="en-US" i="1" dirty="0" err="1"/>
              <a:t>frameshift</a:t>
            </a:r>
            <a:r>
              <a:rPr lang="en-US" i="1" dirty="0"/>
              <a:t> mutation</a:t>
            </a:r>
            <a:r>
              <a:rPr lang="en-US" dirty="0"/>
              <a:t>, </a:t>
            </a:r>
            <a:r>
              <a:rPr lang="en-US" i="1" dirty="0"/>
              <a:t>deletion</a:t>
            </a:r>
            <a:r>
              <a:rPr lang="en-US" dirty="0"/>
              <a:t>, and </a:t>
            </a:r>
            <a:r>
              <a:rPr lang="en-US" i="1" dirty="0"/>
              <a:t>inversion</a:t>
            </a:r>
            <a:endParaRPr lang="en-US" dirty="0"/>
          </a:p>
          <a:p>
            <a:pPr marL="0" indent="0">
              <a:buNone/>
            </a:pPr>
            <a:endParaRPr lang="en-US" dirty="0"/>
          </a:p>
        </p:txBody>
      </p:sp>
    </p:spTree>
    <p:extLst>
      <p:ext uri="{BB962C8B-B14F-4D97-AF65-F5344CB8AC3E}">
        <p14:creationId xmlns:p14="http://schemas.microsoft.com/office/powerpoint/2010/main" val="391135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Mutations</a:t>
            </a:r>
            <a:endParaRPr lang="en-US" dirty="0"/>
          </a:p>
        </p:txBody>
      </p:sp>
      <p:sp>
        <p:nvSpPr>
          <p:cNvPr id="3" name="Content Placeholder 2"/>
          <p:cNvSpPr>
            <a:spLocks noGrp="1"/>
          </p:cNvSpPr>
          <p:nvPr>
            <p:ph idx="1"/>
          </p:nvPr>
        </p:nvSpPr>
        <p:spPr/>
        <p:txBody>
          <a:bodyPr/>
          <a:lstStyle/>
          <a:p>
            <a:r>
              <a:rPr lang="en-US" dirty="0" smtClean="0"/>
              <a:t>Point mutations: involves changes in one of a few nucleotides</a:t>
            </a:r>
          </a:p>
          <a:p>
            <a:pPr lvl="1"/>
            <a:r>
              <a:rPr lang="en-US" dirty="0" smtClean="0"/>
              <a:t>Substitutions</a:t>
            </a:r>
          </a:p>
          <a:p>
            <a:pPr lvl="1"/>
            <a:r>
              <a:rPr lang="en-US" dirty="0" smtClean="0"/>
              <a:t>Insertions</a:t>
            </a:r>
          </a:p>
          <a:p>
            <a:pPr lvl="1"/>
            <a:r>
              <a:rPr lang="en-US" dirty="0" smtClean="0"/>
              <a:t>Deletions</a:t>
            </a:r>
          </a:p>
          <a:p>
            <a:r>
              <a:rPr lang="en-US" dirty="0" err="1" smtClean="0"/>
              <a:t>Frameshift</a:t>
            </a:r>
            <a:r>
              <a:rPr lang="en-US" dirty="0" smtClean="0"/>
              <a:t> mutations: changes every amino acid that follows the point of the mutation</a:t>
            </a:r>
          </a:p>
          <a:p>
            <a:pPr lvl="1"/>
            <a:r>
              <a:rPr lang="en-US" dirty="0" smtClean="0"/>
              <a:t>See page 307 figure 12-20</a:t>
            </a:r>
            <a:endParaRPr lang="en-US" dirty="0"/>
          </a:p>
        </p:txBody>
      </p:sp>
    </p:spTree>
    <p:extLst>
      <p:ext uri="{BB962C8B-B14F-4D97-AF65-F5344CB8AC3E}">
        <p14:creationId xmlns:p14="http://schemas.microsoft.com/office/powerpoint/2010/main" val="1903596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8333900" cy="4429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9431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t>Mendel’s first cross</a:t>
            </a:r>
          </a:p>
        </p:txBody>
      </p:sp>
      <p:pic>
        <p:nvPicPr>
          <p:cNvPr id="11267" name="Picture 2" descr="http://edu.glogster.com/media/10/37/50/72/37507249.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5850"/>
          <a:stretch>
            <a:fillRect/>
          </a:stretch>
        </p:blipFill>
        <p:spPr>
          <a:xfrm>
            <a:off x="4419600" y="3251200"/>
            <a:ext cx="3943350" cy="3489325"/>
          </a:xfrm>
          <a:noFill/>
          <a:extLst>
            <a:ext uri="{909E8E84-426E-40DD-AFC4-6F175D3DCCD1}">
              <a14:hiddenFill xmlns:a14="http://schemas.microsoft.com/office/drawing/2010/main">
                <a:solidFill>
                  <a:srgbClr val="FFFFFF"/>
                </a:solidFill>
              </a14:hiddenFill>
            </a:ext>
          </a:extLst>
        </p:spPr>
      </p:pic>
      <p:sp>
        <p:nvSpPr>
          <p:cNvPr id="11268" name="TextBox 3"/>
          <p:cNvSpPr txBox="1">
            <a:spLocks noChangeArrowheads="1"/>
          </p:cNvSpPr>
          <p:nvPr/>
        </p:nvSpPr>
        <p:spPr bwMode="auto">
          <a:xfrm>
            <a:off x="762000" y="1447800"/>
            <a:ext cx="31242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a:t>He crossed 2 true-breeding, or 2 pure bred pea plants.  This is the P generation.  All the offspring were heterozygous and all exhibited the dominant phenotype.  Which is the dominant allele?</a:t>
            </a:r>
          </a:p>
        </p:txBody>
      </p:sp>
      <p:pic>
        <p:nvPicPr>
          <p:cNvPr id="1126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295400"/>
            <a:ext cx="33337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31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266" y="304800"/>
            <a:ext cx="8422949"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5498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Chromosomal Mutations</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619250"/>
            <a:ext cx="561975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831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12. </a:t>
            </a:r>
            <a:r>
              <a:rPr lang="en-US" dirty="0"/>
              <a:t>Identify effects of changes brought about by </a:t>
            </a:r>
            <a:r>
              <a:rPr lang="en-US" i="1" dirty="0"/>
              <a:t>mutations:</a:t>
            </a:r>
            <a:r>
              <a:rPr lang="en-US" dirty="0"/>
              <a:t> </a:t>
            </a:r>
          </a:p>
          <a:p>
            <a:pPr lvl="0"/>
            <a:r>
              <a:rPr lang="en-US" dirty="0"/>
              <a:t>beneficial</a:t>
            </a:r>
          </a:p>
          <a:p>
            <a:pPr lvl="0"/>
            <a:r>
              <a:rPr lang="en-US" dirty="0"/>
              <a:t>harmful</a:t>
            </a:r>
          </a:p>
          <a:p>
            <a:pPr lvl="0"/>
            <a:r>
              <a:rPr lang="en-US" dirty="0"/>
              <a:t>neutral </a:t>
            </a:r>
          </a:p>
          <a:p>
            <a:pPr marL="0" indent="0">
              <a:buNone/>
            </a:pPr>
            <a:endParaRPr lang="en-US" dirty="0"/>
          </a:p>
        </p:txBody>
      </p:sp>
    </p:spTree>
    <p:extLst>
      <p:ext uri="{BB962C8B-B14F-4D97-AF65-F5344CB8AC3E}">
        <p14:creationId xmlns:p14="http://schemas.microsoft.com/office/powerpoint/2010/main" val="4106597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Cystic Fibrosis</a:t>
            </a:r>
            <a:endParaRPr lang="en-US" dirty="0"/>
          </a:p>
        </p:txBody>
      </p:sp>
      <p:sp>
        <p:nvSpPr>
          <p:cNvPr id="3" name="Content Placeholder 2"/>
          <p:cNvSpPr>
            <a:spLocks noGrp="1"/>
          </p:cNvSpPr>
          <p:nvPr>
            <p:ph idx="1"/>
          </p:nvPr>
        </p:nvSpPr>
        <p:spPr>
          <a:xfrm>
            <a:off x="-20392" y="1524000"/>
            <a:ext cx="3733800" cy="4525963"/>
          </a:xfrm>
        </p:spPr>
        <p:txBody>
          <a:bodyPr/>
          <a:lstStyle/>
          <a:p>
            <a:r>
              <a:rPr lang="en-US" dirty="0" smtClean="0"/>
              <a:t>Disorder caused by a recessive allele</a:t>
            </a:r>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9" y="2819400"/>
            <a:ext cx="414337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463" y="1371600"/>
            <a:ext cx="534736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914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81000"/>
            <a:ext cx="3417894" cy="5745163"/>
          </a:xfrm>
        </p:spPr>
        <p:txBody>
          <a:bodyPr>
            <a:normAutofit fontScale="92500" lnSpcReduction="10000"/>
          </a:bodyPr>
          <a:lstStyle/>
          <a:p>
            <a:r>
              <a:rPr lang="en-US" dirty="0"/>
              <a:t>Three DNA bases are deleted in the mutated sequence, resulting in the deletion of an amino acid (phenylalanine) from the </a:t>
            </a:r>
            <a:r>
              <a:rPr lang="en-US" dirty="0" smtClean="0"/>
              <a:t>CF </a:t>
            </a:r>
            <a:r>
              <a:rPr lang="en-US" dirty="0"/>
              <a:t>protein. People with the abnormal protein develop cystic </a:t>
            </a:r>
            <a:r>
              <a:rPr lang="en-US" dirty="0" smtClean="0"/>
              <a:t>fibrosis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5094" y="2510307"/>
            <a:ext cx="5040306" cy="4250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461" y="0"/>
            <a:ext cx="1143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52400"/>
            <a:ext cx="3905250" cy="252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3484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Sickle-Cell Disease</a:t>
            </a:r>
            <a:endParaRPr lang="en-US" dirty="0"/>
          </a:p>
        </p:txBody>
      </p:sp>
      <p:sp>
        <p:nvSpPr>
          <p:cNvPr id="3" name="Content Placeholder 2"/>
          <p:cNvSpPr>
            <a:spLocks noGrp="1"/>
          </p:cNvSpPr>
          <p:nvPr>
            <p:ph idx="1"/>
          </p:nvPr>
        </p:nvSpPr>
        <p:spPr>
          <a:xfrm>
            <a:off x="457200" y="1219200"/>
            <a:ext cx="3657600" cy="5257800"/>
          </a:xfrm>
        </p:spPr>
        <p:txBody>
          <a:bodyPr>
            <a:normAutofit fontScale="70000" lnSpcReduction="20000"/>
          </a:bodyPr>
          <a:lstStyle/>
          <a:p>
            <a:r>
              <a:rPr lang="en-US" dirty="0" err="1" smtClean="0"/>
              <a:t>Codominant</a:t>
            </a:r>
            <a:r>
              <a:rPr lang="en-US" dirty="0" smtClean="0"/>
              <a:t> Allele because heterozygotes have a different phenotype: resistance to malaria.  Since both alleles contribute to the phenotype it is considered </a:t>
            </a:r>
            <a:r>
              <a:rPr lang="en-US" dirty="0" err="1" smtClean="0"/>
              <a:t>codominant</a:t>
            </a:r>
            <a:r>
              <a:rPr lang="en-US" dirty="0" smtClean="0"/>
              <a:t>.  Therefore, this could be a good or bad mutation depending on if you are heterozygous (good), or homozygous dominant (bad because you could get malaria) or homozygous recessive (bad because you have sickle-cell disease)</a:t>
            </a:r>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062" y="1371600"/>
            <a:ext cx="4724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027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3600"/>
            <a:ext cx="7649094" cy="3867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78325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86080"/>
            <a:ext cx="4092194" cy="654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66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4194" y="5927781"/>
            <a:ext cx="8229600" cy="838200"/>
          </a:xfrm>
        </p:spPr>
        <p:txBody>
          <a:bodyPr>
            <a:normAutofit/>
          </a:bodyPr>
          <a:lstStyle/>
          <a:p>
            <a:r>
              <a:rPr lang="en-US" dirty="0" smtClean="0"/>
              <a:t>Other mutations: See </a:t>
            </a:r>
            <a:r>
              <a:rPr lang="en-US" dirty="0"/>
              <a:t>page 345 Figure 14-6</a:t>
            </a:r>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
            <a:ext cx="7321588" cy="571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9300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are mutations always harmful?</a:t>
            </a:r>
            <a:endParaRPr lang="en-US" dirty="0"/>
          </a:p>
        </p:txBody>
      </p:sp>
      <p:sp>
        <p:nvSpPr>
          <p:cNvPr id="3" name="Content Placeholder 2"/>
          <p:cNvSpPr>
            <a:spLocks noGrp="1"/>
          </p:cNvSpPr>
          <p:nvPr>
            <p:ph idx="1"/>
          </p:nvPr>
        </p:nvSpPr>
        <p:spPr>
          <a:xfrm>
            <a:off x="457200" y="1295400"/>
            <a:ext cx="8229600" cy="5486400"/>
          </a:xfrm>
        </p:spPr>
        <p:txBody>
          <a:bodyPr>
            <a:normAutofit fontScale="70000" lnSpcReduction="20000"/>
          </a:bodyPr>
          <a:lstStyle/>
          <a:p>
            <a:r>
              <a:rPr lang="en-US" dirty="0" smtClean="0"/>
              <a:t>Harmful</a:t>
            </a:r>
          </a:p>
          <a:p>
            <a:pPr lvl="1"/>
            <a:r>
              <a:rPr lang="en-US" dirty="0" smtClean="0"/>
              <a:t>Some depend on the environment</a:t>
            </a:r>
          </a:p>
          <a:p>
            <a:pPr lvl="2"/>
            <a:r>
              <a:rPr lang="en-US" dirty="0" smtClean="0"/>
              <a:t>Peppered moth example</a:t>
            </a:r>
          </a:p>
          <a:p>
            <a:pPr lvl="1"/>
            <a:r>
              <a:rPr lang="en-US" dirty="0" smtClean="0"/>
              <a:t>Some depend on if it is dominant, recessive, or co-dominant and if it is present in both parents or not</a:t>
            </a:r>
          </a:p>
          <a:p>
            <a:pPr lvl="2"/>
            <a:r>
              <a:rPr lang="en-US" dirty="0" smtClean="0"/>
              <a:t>Sickle Cell Disease (</a:t>
            </a:r>
            <a:r>
              <a:rPr lang="en-US" dirty="0" err="1" smtClean="0"/>
              <a:t>rr</a:t>
            </a:r>
            <a:r>
              <a:rPr lang="en-US" dirty="0" smtClean="0"/>
              <a:t>)	</a:t>
            </a:r>
          </a:p>
          <a:p>
            <a:pPr lvl="1"/>
            <a:r>
              <a:rPr lang="en-US" dirty="0" smtClean="0"/>
              <a:t>Some changes the protein slightly and it isn’t functional or doesn’t serve a good purpose</a:t>
            </a:r>
          </a:p>
          <a:p>
            <a:r>
              <a:rPr lang="en-US" dirty="0" smtClean="0"/>
              <a:t>Helpful</a:t>
            </a:r>
          </a:p>
          <a:p>
            <a:pPr lvl="1"/>
            <a:r>
              <a:rPr lang="en-US" dirty="0" smtClean="0"/>
              <a:t>Some depend on the environment</a:t>
            </a:r>
          </a:p>
          <a:p>
            <a:pPr lvl="2"/>
            <a:r>
              <a:rPr lang="en-US" dirty="0" smtClean="0"/>
              <a:t>Peppered moth example</a:t>
            </a:r>
          </a:p>
          <a:p>
            <a:pPr lvl="1"/>
            <a:r>
              <a:rPr lang="en-US" dirty="0"/>
              <a:t>Some depend on if it is dominant, recessive, or co-dominant and if it is present in both parents or </a:t>
            </a:r>
            <a:r>
              <a:rPr lang="en-US" dirty="0" smtClean="0"/>
              <a:t>not</a:t>
            </a:r>
          </a:p>
          <a:p>
            <a:pPr lvl="2"/>
            <a:r>
              <a:rPr lang="en-US" dirty="0" smtClean="0"/>
              <a:t>Sickle Cell Disease (</a:t>
            </a:r>
            <a:r>
              <a:rPr lang="en-US" dirty="0" err="1" smtClean="0"/>
              <a:t>Rr</a:t>
            </a:r>
            <a:r>
              <a:rPr lang="en-US" dirty="0" smtClean="0"/>
              <a:t>)</a:t>
            </a:r>
          </a:p>
          <a:p>
            <a:pPr lvl="1"/>
            <a:r>
              <a:rPr lang="en-US" dirty="0" smtClean="0"/>
              <a:t>Some changes the protein slightly and it serves a good new purpose</a:t>
            </a:r>
          </a:p>
          <a:p>
            <a:r>
              <a:rPr lang="en-US" dirty="0" smtClean="0"/>
              <a:t>Neutral</a:t>
            </a:r>
          </a:p>
          <a:p>
            <a:pPr lvl="1"/>
            <a:r>
              <a:rPr lang="en-US" dirty="0" smtClean="0"/>
              <a:t>Some result in no change in the amino acid (silent)</a:t>
            </a:r>
          </a:p>
          <a:p>
            <a:pPr lvl="1"/>
            <a:r>
              <a:rPr lang="en-US" dirty="0" smtClean="0"/>
              <a:t>Some result in a change of a protein but it still functions normally</a:t>
            </a:r>
            <a:endParaRPr lang="en-US" dirty="0"/>
          </a:p>
        </p:txBody>
      </p:sp>
    </p:spTree>
    <p:extLst>
      <p:ext uri="{BB962C8B-B14F-4D97-AF65-F5344CB8AC3E}">
        <p14:creationId xmlns:p14="http://schemas.microsoft.com/office/powerpoint/2010/main" val="1120995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t>Conclusions from his first cross</a:t>
            </a:r>
          </a:p>
        </p:txBody>
      </p:sp>
      <p:sp>
        <p:nvSpPr>
          <p:cNvPr id="12291" name="Content Placeholder 2"/>
          <p:cNvSpPr>
            <a:spLocks noGrp="1"/>
          </p:cNvSpPr>
          <p:nvPr>
            <p:ph idx="1"/>
          </p:nvPr>
        </p:nvSpPr>
        <p:spPr/>
        <p:txBody>
          <a:bodyPr/>
          <a:lstStyle/>
          <a:p>
            <a:pPr eaLnBrk="1" hangingPunct="1"/>
            <a:r>
              <a:rPr lang="en-US" smtClean="0"/>
              <a:t>The inheritance of biological characteristics is determined by individual units known as genes.  Genes are passed from parents to offspring.</a:t>
            </a:r>
          </a:p>
          <a:p>
            <a:pPr eaLnBrk="1" hangingPunct="1"/>
            <a:r>
              <a:rPr lang="en-US" b="1" smtClean="0"/>
              <a:t>Law of dominance</a:t>
            </a:r>
            <a:r>
              <a:rPr lang="en-US" smtClean="0"/>
              <a:t>: In cases in which 2 or more forms (alleles) of the gene for a single trait exist, some forms of the gene may be dominant and others may be recessive.</a:t>
            </a:r>
          </a:p>
        </p:txBody>
      </p:sp>
    </p:spTree>
    <p:extLst>
      <p:ext uri="{BB962C8B-B14F-4D97-AF65-F5344CB8AC3E}">
        <p14:creationId xmlns:p14="http://schemas.microsoft.com/office/powerpoint/2010/main" val="30909987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English peppered moth</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8" y="1676400"/>
            <a:ext cx="59055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71600"/>
            <a:ext cx="2517048" cy="5065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4356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Industrial Revolution</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33" y="1143000"/>
            <a:ext cx="7911653" cy="5291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762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0"/>
            <a:ext cx="5610509" cy="441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0" y="80493"/>
            <a:ext cx="428625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677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fontScale="90000"/>
          </a:bodyPr>
          <a:lstStyle/>
          <a:p>
            <a:r>
              <a:rPr lang="en-US" dirty="0" smtClean="0"/>
              <a:t>Whether a mutation is helpful or harmful sometimes depends on the environment</a:t>
            </a:r>
            <a:endParaRPr lang="en-US" dirty="0"/>
          </a:p>
        </p:txBody>
      </p:sp>
      <p:sp>
        <p:nvSpPr>
          <p:cNvPr id="3" name="Content Placeholder 2"/>
          <p:cNvSpPr>
            <a:spLocks noGrp="1"/>
          </p:cNvSpPr>
          <p:nvPr>
            <p:ph idx="1"/>
          </p:nvPr>
        </p:nvSpPr>
        <p:spPr>
          <a:xfrm>
            <a:off x="457200" y="2332037"/>
            <a:ext cx="8229600" cy="4525963"/>
          </a:xfrm>
        </p:spPr>
        <p:txBody>
          <a:bodyPr/>
          <a:lstStyle/>
          <a:p>
            <a:r>
              <a:rPr lang="en-US" dirty="0"/>
              <a:t>Before the Industrial Revolution, a mutation which changed light moths into dark moths was an unfavorable (harmful) mutation, whereas during the dark years it was a favorable (helpful) mutation.</a:t>
            </a:r>
          </a:p>
          <a:p>
            <a:endParaRPr lang="en-US" dirty="0"/>
          </a:p>
        </p:txBody>
      </p:sp>
    </p:spTree>
    <p:extLst>
      <p:ext uri="{BB962C8B-B14F-4D97-AF65-F5344CB8AC3E}">
        <p14:creationId xmlns:p14="http://schemas.microsoft.com/office/powerpoint/2010/main" val="37987398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Neutral Mutations</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3525313"/>
            <a:ext cx="6222642" cy="3304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708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1524000"/>
            <a:ext cx="3886200" cy="1938992"/>
          </a:xfrm>
          <a:prstGeom prst="rect">
            <a:avLst/>
          </a:prstGeom>
          <a:noFill/>
        </p:spPr>
        <p:txBody>
          <a:bodyPr wrap="square" rtlCol="0">
            <a:spAutoFit/>
          </a:bodyPr>
          <a:lstStyle/>
          <a:p>
            <a:r>
              <a:rPr lang="en-US" sz="2400" dirty="0" smtClean="0"/>
              <a:t>Sometimes a substitution of a nucleotide will still lead to the same amino acid having no affect at all (called a silent mutation).</a:t>
            </a:r>
            <a:endParaRPr lang="en-US" sz="2400" dirty="0"/>
          </a:p>
        </p:txBody>
      </p:sp>
    </p:spTree>
    <p:extLst>
      <p:ext uri="{BB962C8B-B14F-4D97-AF65-F5344CB8AC3E}">
        <p14:creationId xmlns:p14="http://schemas.microsoft.com/office/powerpoint/2010/main" val="39688786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Neutral mutations</a:t>
            </a:r>
            <a:endParaRPr lang="en-US" dirty="0"/>
          </a:p>
        </p:txBody>
      </p:sp>
      <p:sp>
        <p:nvSpPr>
          <p:cNvPr id="3" name="Content Placeholder 2"/>
          <p:cNvSpPr>
            <a:spLocks noGrp="1"/>
          </p:cNvSpPr>
          <p:nvPr>
            <p:ph idx="1"/>
          </p:nvPr>
        </p:nvSpPr>
        <p:spPr/>
        <p:txBody>
          <a:bodyPr/>
          <a:lstStyle/>
          <a:p>
            <a:r>
              <a:rPr lang="en-US" dirty="0" smtClean="0"/>
              <a:t>Sometimes the part of the mRNA or DNA that was mutated gets discarded as an intron during editing.</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200400"/>
            <a:ext cx="50577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724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Neutral/good/bad mutations</a:t>
            </a:r>
            <a:endParaRPr lang="en-US" dirty="0"/>
          </a:p>
        </p:txBody>
      </p:sp>
      <p:sp>
        <p:nvSpPr>
          <p:cNvPr id="3" name="Content Placeholder 2"/>
          <p:cNvSpPr>
            <a:spLocks noGrp="1"/>
          </p:cNvSpPr>
          <p:nvPr>
            <p:ph idx="1"/>
          </p:nvPr>
        </p:nvSpPr>
        <p:spPr>
          <a:xfrm>
            <a:off x="0" y="1287887"/>
            <a:ext cx="3410755" cy="6477000"/>
          </a:xfrm>
        </p:spPr>
        <p:txBody>
          <a:bodyPr>
            <a:normAutofit fontScale="62500" lnSpcReduction="20000"/>
          </a:bodyPr>
          <a:lstStyle/>
          <a:p>
            <a:r>
              <a:rPr lang="en-US" dirty="0" smtClean="0"/>
              <a:t>We get a different amino acid producing a slightly different protein.</a:t>
            </a:r>
          </a:p>
          <a:p>
            <a:pPr lvl="1"/>
            <a:r>
              <a:rPr lang="en-US" dirty="0" smtClean="0"/>
              <a:t>Neutral: Most </a:t>
            </a:r>
            <a:r>
              <a:rPr lang="en-US" dirty="0"/>
              <a:t>of the time the new protein works very much the same as the old protein - it catalyzes the same reactions. </a:t>
            </a:r>
            <a:endParaRPr lang="en-US" dirty="0" smtClean="0"/>
          </a:p>
          <a:p>
            <a:pPr lvl="1"/>
            <a:r>
              <a:rPr lang="en-US" dirty="0" smtClean="0"/>
              <a:t>Good: Sometimes </a:t>
            </a:r>
            <a:r>
              <a:rPr lang="en-US" dirty="0"/>
              <a:t>it's functional capability changes; it now catalyzes a different reaction. When this happens there may be another protein which also handled the original task; in this case we've added a capability. </a:t>
            </a:r>
            <a:endParaRPr lang="en-US" dirty="0" smtClean="0"/>
          </a:p>
          <a:p>
            <a:pPr lvl="1"/>
            <a:r>
              <a:rPr lang="en-US" dirty="0" smtClean="0"/>
              <a:t>Bad: If </a:t>
            </a:r>
            <a:r>
              <a:rPr lang="en-US" dirty="0"/>
              <a:t>there wasn't </a:t>
            </a:r>
            <a:r>
              <a:rPr lang="en-US" dirty="0" smtClean="0"/>
              <a:t>a protein that can do what this mutated protein can do, it replaces the missing protein with a new one with different capabilities. </a:t>
            </a:r>
            <a:endParaRPr lang="en-US" dirty="0"/>
          </a:p>
        </p:txBody>
      </p:sp>
      <p:pic>
        <p:nvPicPr>
          <p:cNvPr id="5122" name="Picture 2" descr="http://ahsmediacenter.pbworks.com/f/1256754944/missense%20mut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905000"/>
            <a:ext cx="5480957"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392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Fatal (bad) mutations</a:t>
            </a:r>
            <a:endParaRPr lang="en-US" dirty="0"/>
          </a:p>
        </p:txBody>
      </p:sp>
      <p:sp>
        <p:nvSpPr>
          <p:cNvPr id="3" name="Content Placeholder 2"/>
          <p:cNvSpPr>
            <a:spLocks noGrp="1"/>
          </p:cNvSpPr>
          <p:nvPr>
            <p:ph idx="1"/>
          </p:nvPr>
        </p:nvSpPr>
        <p:spPr/>
        <p:txBody>
          <a:bodyPr/>
          <a:lstStyle/>
          <a:p>
            <a:r>
              <a:rPr lang="en-US" dirty="0" smtClean="0"/>
              <a:t>What happen to these mutations?</a:t>
            </a:r>
          </a:p>
          <a:p>
            <a:r>
              <a:rPr lang="en-US" dirty="0" smtClean="0"/>
              <a:t>Do they get passed on?</a:t>
            </a:r>
          </a:p>
          <a:p>
            <a:r>
              <a:rPr lang="en-US" dirty="0"/>
              <a:t>The average human being has about 50-100 mutations, of which about 3 matter, i.e., they actually change a protein. If the typical mutation were deleterious life would go extinct </a:t>
            </a:r>
            <a:r>
              <a:rPr lang="en-US" dirty="0" smtClean="0"/>
              <a:t>very quickly.</a:t>
            </a:r>
            <a:endParaRPr lang="en-US" dirty="0"/>
          </a:p>
        </p:txBody>
      </p:sp>
    </p:spTree>
    <p:extLst>
      <p:ext uri="{BB962C8B-B14F-4D97-AF65-F5344CB8AC3E}">
        <p14:creationId xmlns:p14="http://schemas.microsoft.com/office/powerpoint/2010/main" val="3599256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mutations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For survival</a:t>
            </a:r>
          </a:p>
          <a:p>
            <a:pPr lvl="1"/>
            <a:r>
              <a:rPr lang="en-US" dirty="0" smtClean="0"/>
              <a:t>Bacteria develop antibiotic resistance </a:t>
            </a:r>
          </a:p>
          <a:p>
            <a:pPr lvl="2"/>
            <a:r>
              <a:rPr lang="en-US" dirty="0" smtClean="0"/>
              <a:t>Flu Shot</a:t>
            </a:r>
          </a:p>
          <a:p>
            <a:pPr lvl="1"/>
            <a:r>
              <a:rPr lang="en-US" dirty="0" smtClean="0"/>
              <a:t>Insects develop pesticide resistance </a:t>
            </a:r>
          </a:p>
          <a:p>
            <a:pPr lvl="2"/>
            <a:r>
              <a:rPr lang="en-US" dirty="0" smtClean="0"/>
              <a:t>DDT</a:t>
            </a:r>
          </a:p>
          <a:p>
            <a:pPr lvl="1"/>
            <a:r>
              <a:rPr lang="en-US" dirty="0" smtClean="0"/>
              <a:t>Humans develop resistance to malaria</a:t>
            </a:r>
          </a:p>
          <a:p>
            <a:pPr lvl="2"/>
            <a:r>
              <a:rPr lang="en-US" dirty="0" smtClean="0"/>
              <a:t>Sickle Cell Disease-Heterozygous</a:t>
            </a:r>
          </a:p>
          <a:p>
            <a:pPr lvl="1"/>
            <a:r>
              <a:rPr lang="en-US" dirty="0" smtClean="0"/>
              <a:t>Humans develop resistance to atherosclerosis</a:t>
            </a:r>
          </a:p>
          <a:p>
            <a:pPr lvl="1"/>
            <a:r>
              <a:rPr lang="en-US" dirty="0" smtClean="0"/>
              <a:t>Humans develop Immunity to HIV</a:t>
            </a:r>
          </a:p>
          <a:p>
            <a:r>
              <a:rPr lang="en-US" dirty="0" smtClean="0"/>
              <a:t>Humans developing lactose tolerance	</a:t>
            </a:r>
          </a:p>
          <a:p>
            <a:pPr lvl="1"/>
            <a:r>
              <a:rPr lang="en-US" dirty="0"/>
              <a:t>T</a:t>
            </a:r>
            <a:r>
              <a:rPr lang="en-US" dirty="0" smtClean="0"/>
              <a:t>he </a:t>
            </a:r>
            <a:r>
              <a:rPr lang="en-US" dirty="0"/>
              <a:t>onset of lactose intolerance makes it easy to wean the young. Human beings, however, have taken up the habit of eating milk products. This is not universal; it is something that originated in cultures that kept cattle and goats. In these cultures lactose tolerance had a strong selective value. </a:t>
            </a:r>
          </a:p>
        </p:txBody>
      </p:sp>
    </p:spTree>
    <p:extLst>
      <p:ext uri="{BB962C8B-B14F-4D97-AF65-F5344CB8AC3E}">
        <p14:creationId xmlns:p14="http://schemas.microsoft.com/office/powerpoint/2010/main" val="3758550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13. Compare </a:t>
            </a:r>
            <a:r>
              <a:rPr lang="en-US" dirty="0"/>
              <a:t>and contrast Lamarck’s explanation of </a:t>
            </a:r>
            <a:r>
              <a:rPr lang="en-US" i="1" dirty="0"/>
              <a:t>evolution</a:t>
            </a:r>
            <a:r>
              <a:rPr lang="en-US" dirty="0"/>
              <a:t> with Darwin’s </a:t>
            </a:r>
            <a:r>
              <a:rPr lang="en-US" i="1" dirty="0"/>
              <a:t>theory</a:t>
            </a:r>
            <a:r>
              <a:rPr lang="en-US" dirty="0"/>
              <a:t> of </a:t>
            </a:r>
            <a:r>
              <a:rPr lang="en-US" i="1" dirty="0"/>
              <a:t>evolution</a:t>
            </a:r>
            <a:r>
              <a:rPr lang="en-US" dirty="0"/>
              <a:t> by </a:t>
            </a:r>
            <a:r>
              <a:rPr lang="en-US" i="1" dirty="0"/>
              <a:t>natural selection</a:t>
            </a:r>
            <a:endParaRPr lang="en-US" dirty="0"/>
          </a:p>
          <a:p>
            <a:endParaRPr lang="en-US" dirty="0"/>
          </a:p>
        </p:txBody>
      </p:sp>
    </p:spTree>
    <p:extLst>
      <p:ext uri="{BB962C8B-B14F-4D97-AF65-F5344CB8AC3E}">
        <p14:creationId xmlns:p14="http://schemas.microsoft.com/office/powerpoint/2010/main" val="3795013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t>Mendel’s 2</a:t>
            </a:r>
            <a:r>
              <a:rPr lang="en-US" baseline="30000" smtClean="0"/>
              <a:t>nd</a:t>
            </a:r>
            <a:r>
              <a:rPr lang="en-US" smtClean="0"/>
              <a:t> Cross</a:t>
            </a:r>
          </a:p>
        </p:txBody>
      </p:sp>
      <p:sp>
        <p:nvSpPr>
          <p:cNvPr id="13315" name="Content Placeholder 2"/>
          <p:cNvSpPr>
            <a:spLocks noGrp="1"/>
          </p:cNvSpPr>
          <p:nvPr>
            <p:ph idx="1"/>
          </p:nvPr>
        </p:nvSpPr>
        <p:spPr/>
        <p:txBody>
          <a:bodyPr/>
          <a:lstStyle/>
          <a:p>
            <a:pPr eaLnBrk="1" hangingPunct="1"/>
            <a:r>
              <a:rPr lang="en-US" smtClean="0"/>
              <a:t>He crossed 2 of the F1 (heterozygous or hybrids), and the recessive allele reappeared in a 3 to 1 ratio.</a:t>
            </a:r>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81400"/>
            <a:ext cx="38100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429000"/>
            <a:ext cx="3533775" cy="277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9396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5BC8CF70-630F-4C79-9790-388B1F7719B0}" type="slidenum">
              <a:rPr lang="en-US" sz="1400" smtClean="0"/>
              <a:pPr eaLnBrk="1" hangingPunct="1"/>
              <a:t>70</a:t>
            </a:fld>
            <a:endParaRPr lang="en-US" sz="1400" smtClean="0"/>
          </a:p>
        </p:txBody>
      </p:sp>
      <p:pic>
        <p:nvPicPr>
          <p:cNvPr id="17411" name="Picture 2" descr="22-x4-Lamarck"/>
          <p:cNvPicPr>
            <a:picLocks noChangeAspect="1" noChangeArrowheads="1"/>
          </p:cNvPicPr>
          <p:nvPr/>
        </p:nvPicPr>
        <p:blipFill>
          <a:blip r:embed="rId3">
            <a:extLst>
              <a:ext uri="{28A0092B-C50C-407E-A947-70E740481C1C}">
                <a14:useLocalDpi xmlns:a14="http://schemas.microsoft.com/office/drawing/2010/main" val="0"/>
              </a:ext>
            </a:extLst>
          </a:blip>
          <a:srcRect l="6323" r="7494"/>
          <a:stretch>
            <a:fillRect/>
          </a:stretch>
        </p:blipFill>
        <p:spPr bwMode="auto">
          <a:xfrm>
            <a:off x="5486400" y="1752600"/>
            <a:ext cx="3352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Rectangle 3"/>
          <p:cNvSpPr>
            <a:spLocks noGrp="1" noChangeArrowheads="1"/>
          </p:cNvSpPr>
          <p:nvPr>
            <p:ph type="title"/>
          </p:nvPr>
        </p:nvSpPr>
        <p:spPr/>
        <p:txBody>
          <a:bodyPr/>
          <a:lstStyle/>
          <a:p>
            <a:pPr eaLnBrk="1" hangingPunct="1">
              <a:defRPr/>
            </a:pPr>
            <a:r>
              <a:rPr lang="en-US" b="1" dirty="0" smtClean="0"/>
              <a:t>Lamarck’s Theory of Evolution</a:t>
            </a:r>
          </a:p>
        </p:txBody>
      </p:sp>
      <p:sp>
        <p:nvSpPr>
          <p:cNvPr id="169988" name="Rectangle 4"/>
          <p:cNvSpPr>
            <a:spLocks noGrp="1" noChangeArrowheads="1"/>
          </p:cNvSpPr>
          <p:nvPr>
            <p:ph type="body" sz="half" idx="1"/>
          </p:nvPr>
        </p:nvSpPr>
        <p:spPr>
          <a:xfrm>
            <a:off x="381000" y="1641475"/>
            <a:ext cx="5029200" cy="4835525"/>
          </a:xfrm>
        </p:spPr>
        <p:txBody>
          <a:bodyPr/>
          <a:lstStyle/>
          <a:p>
            <a:pPr eaLnBrk="1" hangingPunct="1">
              <a:lnSpc>
                <a:spcPct val="90000"/>
              </a:lnSpc>
              <a:defRPr/>
            </a:pPr>
            <a:r>
              <a:rPr lang="en-US" sz="2800" b="1" dirty="0" smtClean="0">
                <a:solidFill>
                  <a:srgbClr val="CC3300"/>
                </a:solidFill>
              </a:rPr>
              <a:t>Jean-Baptiste Lamarck</a:t>
            </a:r>
            <a:r>
              <a:rPr lang="en-US" sz="2800" b="1" dirty="0" smtClean="0"/>
              <a:t>, 1809</a:t>
            </a:r>
          </a:p>
          <a:p>
            <a:pPr eaLnBrk="1" hangingPunct="1">
              <a:lnSpc>
                <a:spcPct val="90000"/>
              </a:lnSpc>
              <a:defRPr/>
            </a:pPr>
            <a:r>
              <a:rPr lang="en-US" sz="2800" b="1" dirty="0" smtClean="0"/>
              <a:t>One Of First Scientists To Understand That </a:t>
            </a:r>
            <a:r>
              <a:rPr lang="en-US" sz="2800" b="1" dirty="0" smtClean="0">
                <a:solidFill>
                  <a:srgbClr val="66FF33"/>
                </a:solidFill>
              </a:rPr>
              <a:t>Change Occurs Over Time</a:t>
            </a:r>
          </a:p>
          <a:p>
            <a:pPr eaLnBrk="1" hangingPunct="1">
              <a:lnSpc>
                <a:spcPct val="90000"/>
              </a:lnSpc>
              <a:defRPr/>
            </a:pPr>
            <a:r>
              <a:rPr lang="en-US" sz="2800" b="1" dirty="0" smtClean="0"/>
              <a:t>Stated that Changes Are Adaptations To Environment </a:t>
            </a:r>
            <a:r>
              <a:rPr lang="en-US" sz="2800" b="1" dirty="0" smtClean="0">
                <a:solidFill>
                  <a:srgbClr val="CC3300"/>
                </a:solidFill>
              </a:rPr>
              <a:t>acquired in an organism’s lifetime</a:t>
            </a:r>
          </a:p>
          <a:p>
            <a:pPr eaLnBrk="1" hangingPunct="1">
              <a:lnSpc>
                <a:spcPct val="90000"/>
              </a:lnSpc>
              <a:defRPr/>
            </a:pPr>
            <a:r>
              <a:rPr lang="en-US" sz="2800" b="1" dirty="0" smtClean="0"/>
              <a:t>Said acquired changes were passed to offspring</a:t>
            </a:r>
          </a:p>
        </p:txBody>
      </p:sp>
      <p:sp>
        <p:nvSpPr>
          <p:cNvPr id="17414"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636907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9988">
                                            <p:txEl>
                                              <p:pRg st="0" end="0"/>
                                            </p:txEl>
                                          </p:spTgt>
                                        </p:tgtEl>
                                        <p:attrNameLst>
                                          <p:attrName>style.visibility</p:attrName>
                                        </p:attrNameLst>
                                      </p:cBhvr>
                                      <p:to>
                                        <p:strVal val="visible"/>
                                      </p:to>
                                    </p:set>
                                    <p:animEffect transition="in" filter="checkerboard(across)">
                                      <p:cBhvr>
                                        <p:cTn id="7" dur="500"/>
                                        <p:tgtEl>
                                          <p:spTgt spid="1699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9988">
                                            <p:txEl>
                                              <p:pRg st="1" end="1"/>
                                            </p:txEl>
                                          </p:spTgt>
                                        </p:tgtEl>
                                        <p:attrNameLst>
                                          <p:attrName>style.visibility</p:attrName>
                                        </p:attrNameLst>
                                      </p:cBhvr>
                                      <p:to>
                                        <p:strVal val="visible"/>
                                      </p:to>
                                    </p:set>
                                    <p:animEffect transition="in" filter="checkerboard(across)">
                                      <p:cBhvr>
                                        <p:cTn id="12" dur="500"/>
                                        <p:tgtEl>
                                          <p:spTgt spid="16998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69988">
                                            <p:txEl>
                                              <p:pRg st="2" end="2"/>
                                            </p:txEl>
                                          </p:spTgt>
                                        </p:tgtEl>
                                        <p:attrNameLst>
                                          <p:attrName>style.visibility</p:attrName>
                                        </p:attrNameLst>
                                      </p:cBhvr>
                                      <p:to>
                                        <p:strVal val="visible"/>
                                      </p:to>
                                    </p:set>
                                    <p:animEffect transition="in" filter="checkerboard(across)">
                                      <p:cBhvr>
                                        <p:cTn id="17" dur="500"/>
                                        <p:tgtEl>
                                          <p:spTgt spid="16998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69988">
                                            <p:txEl>
                                              <p:pRg st="3" end="3"/>
                                            </p:txEl>
                                          </p:spTgt>
                                        </p:tgtEl>
                                        <p:attrNameLst>
                                          <p:attrName>style.visibility</p:attrName>
                                        </p:attrNameLst>
                                      </p:cBhvr>
                                      <p:to>
                                        <p:strVal val="visible"/>
                                      </p:to>
                                    </p:set>
                                    <p:animEffect transition="in" filter="checkerboard(across)">
                                      <p:cBhvr>
                                        <p:cTn id="22" dur="500"/>
                                        <p:tgtEl>
                                          <p:spTgt spid="16998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8"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D2EA5B3F-1E95-4D41-9E36-36A8B1A4BAD8}" type="slidenum">
              <a:rPr lang="en-US" sz="1400" smtClean="0"/>
              <a:pPr eaLnBrk="1" hangingPunct="1"/>
              <a:t>71</a:t>
            </a:fld>
            <a:endParaRPr lang="en-US" sz="1400" smtClean="0"/>
          </a:p>
        </p:txBody>
      </p:sp>
      <p:sp>
        <p:nvSpPr>
          <p:cNvPr id="171010" name="Rectangle 2"/>
          <p:cNvSpPr>
            <a:spLocks noGrp="1" noChangeArrowheads="1"/>
          </p:cNvSpPr>
          <p:nvPr>
            <p:ph type="title"/>
          </p:nvPr>
        </p:nvSpPr>
        <p:spPr/>
        <p:txBody>
          <a:bodyPr/>
          <a:lstStyle/>
          <a:p>
            <a:pPr eaLnBrk="1" hangingPunct="1">
              <a:defRPr/>
            </a:pPr>
            <a:r>
              <a:rPr lang="en-US" b="1" dirty="0" smtClean="0"/>
              <a:t>Lamarck’s Theory of Evolution</a:t>
            </a:r>
          </a:p>
        </p:txBody>
      </p:sp>
      <p:sp>
        <p:nvSpPr>
          <p:cNvPr id="171011" name="Rectangle 3"/>
          <p:cNvSpPr>
            <a:spLocks noGrp="1" noChangeArrowheads="1"/>
          </p:cNvSpPr>
          <p:nvPr>
            <p:ph type="body" idx="1"/>
          </p:nvPr>
        </p:nvSpPr>
        <p:spPr>
          <a:xfrm>
            <a:off x="685800" y="1641475"/>
            <a:ext cx="3886200" cy="4911725"/>
          </a:xfrm>
        </p:spPr>
        <p:txBody>
          <a:bodyPr/>
          <a:lstStyle/>
          <a:p>
            <a:pPr eaLnBrk="1" hangingPunct="1">
              <a:defRPr/>
            </a:pPr>
            <a:r>
              <a:rPr lang="en-US" b="1" dirty="0" smtClean="0"/>
              <a:t>Idea called </a:t>
            </a:r>
            <a:r>
              <a:rPr lang="en-US" b="1" dirty="0" smtClean="0">
                <a:solidFill>
                  <a:srgbClr val="CC3300"/>
                </a:solidFill>
              </a:rPr>
              <a:t>Law of Use and Disuse</a:t>
            </a:r>
          </a:p>
          <a:p>
            <a:pPr eaLnBrk="1" hangingPunct="1">
              <a:defRPr/>
            </a:pPr>
            <a:r>
              <a:rPr lang="en-US" b="1" dirty="0" smtClean="0"/>
              <a:t>If a body part were used, it got stronger</a:t>
            </a:r>
          </a:p>
          <a:p>
            <a:pPr eaLnBrk="1" hangingPunct="1">
              <a:defRPr/>
            </a:pPr>
            <a:r>
              <a:rPr lang="en-US" b="1" dirty="0" smtClean="0"/>
              <a:t>If body part NOT used, it deteriorated</a:t>
            </a:r>
          </a:p>
        </p:txBody>
      </p:sp>
      <p:pic>
        <p:nvPicPr>
          <p:cNvPr id="18437" name="Picture 4" descr="giraffenec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9800"/>
            <a:ext cx="419100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623887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checkerboard(across)">
                                      <p:cBhvr>
                                        <p:cTn id="7" dur="500"/>
                                        <p:tgtEl>
                                          <p:spTgt spid="171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1011">
                                            <p:txEl>
                                              <p:pRg st="1" end="1"/>
                                            </p:txEl>
                                          </p:spTgt>
                                        </p:tgtEl>
                                        <p:attrNameLst>
                                          <p:attrName>style.visibility</p:attrName>
                                        </p:attrNameLst>
                                      </p:cBhvr>
                                      <p:to>
                                        <p:strVal val="visible"/>
                                      </p:to>
                                    </p:set>
                                    <p:animEffect transition="in" filter="checkerboard(across)">
                                      <p:cBhvr>
                                        <p:cTn id="12" dur="500"/>
                                        <p:tgtEl>
                                          <p:spTgt spid="171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1011">
                                            <p:txEl>
                                              <p:pRg st="2" end="2"/>
                                            </p:txEl>
                                          </p:spTgt>
                                        </p:tgtEl>
                                        <p:attrNameLst>
                                          <p:attrName>style.visibility</p:attrName>
                                        </p:attrNameLst>
                                      </p:cBhvr>
                                      <p:to>
                                        <p:strVal val="visible"/>
                                      </p:to>
                                    </p:set>
                                    <p:animEffect transition="in" filter="checkerboard(across)">
                                      <p:cBhvr>
                                        <p:cTn id="17" dur="500"/>
                                        <p:tgtEl>
                                          <p:spTgt spid="1710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11F43694-7B19-434B-8F3A-DA5BEDFDBA63}" type="slidenum">
              <a:rPr lang="en-US" sz="1400" smtClean="0"/>
              <a:pPr eaLnBrk="1" hangingPunct="1"/>
              <a:t>72</a:t>
            </a:fld>
            <a:endParaRPr lang="en-US" sz="1400" smtClean="0"/>
          </a:p>
        </p:txBody>
      </p:sp>
      <p:sp>
        <p:nvSpPr>
          <p:cNvPr id="182274" name="Rectangle 2"/>
          <p:cNvSpPr>
            <a:spLocks noGrp="1" noChangeArrowheads="1"/>
          </p:cNvSpPr>
          <p:nvPr>
            <p:ph type="title"/>
          </p:nvPr>
        </p:nvSpPr>
        <p:spPr/>
        <p:txBody>
          <a:bodyPr/>
          <a:lstStyle/>
          <a:p>
            <a:pPr eaLnBrk="1" hangingPunct="1">
              <a:defRPr/>
            </a:pPr>
            <a:r>
              <a:rPr lang="en-US" b="1" dirty="0" smtClean="0"/>
              <a:t>Lamarck’s Theory of Evolution</a:t>
            </a:r>
          </a:p>
        </p:txBody>
      </p:sp>
      <p:sp>
        <p:nvSpPr>
          <p:cNvPr id="182275" name="Rectangle 3"/>
          <p:cNvSpPr>
            <a:spLocks noGrp="1" noChangeArrowheads="1"/>
          </p:cNvSpPr>
          <p:nvPr>
            <p:ph type="body" idx="1"/>
          </p:nvPr>
        </p:nvSpPr>
        <p:spPr/>
        <p:txBody>
          <a:bodyPr/>
          <a:lstStyle/>
          <a:p>
            <a:pPr eaLnBrk="1" hangingPunct="1">
              <a:lnSpc>
                <a:spcPct val="90000"/>
              </a:lnSpc>
              <a:defRPr/>
            </a:pPr>
            <a:r>
              <a:rPr lang="en-US" sz="3400" b="1" dirty="0" smtClean="0">
                <a:solidFill>
                  <a:srgbClr val="CC3300"/>
                </a:solidFill>
              </a:rPr>
              <a:t>Inheritance of Acquired Characteristics</a:t>
            </a:r>
          </a:p>
          <a:p>
            <a:pPr eaLnBrk="1" hangingPunct="1">
              <a:lnSpc>
                <a:spcPct val="90000"/>
              </a:lnSpc>
              <a:defRPr/>
            </a:pPr>
            <a:r>
              <a:rPr lang="en-US" b="1" dirty="0" smtClean="0"/>
              <a:t>Proposed That By Selective Use Or Disuse Of Organs, Organisms Acquired Or Lost Certain Traits During Their Lifetime</a:t>
            </a:r>
          </a:p>
          <a:p>
            <a:pPr eaLnBrk="1" hangingPunct="1">
              <a:lnSpc>
                <a:spcPct val="90000"/>
              </a:lnSpc>
              <a:defRPr/>
            </a:pPr>
            <a:r>
              <a:rPr lang="en-US" b="1" dirty="0" smtClean="0"/>
              <a:t>These </a:t>
            </a:r>
            <a:r>
              <a:rPr lang="en-US" b="1" dirty="0" smtClean="0">
                <a:solidFill>
                  <a:schemeClr val="tx2"/>
                </a:solidFill>
              </a:rPr>
              <a:t>Traits Could Then Be Passed On To Their Offspring</a:t>
            </a:r>
          </a:p>
          <a:p>
            <a:pPr eaLnBrk="1" hangingPunct="1">
              <a:lnSpc>
                <a:spcPct val="90000"/>
              </a:lnSpc>
              <a:defRPr/>
            </a:pPr>
            <a:r>
              <a:rPr lang="en-US" b="1" dirty="0" smtClean="0"/>
              <a:t>Over Time This Led To </a:t>
            </a:r>
            <a:r>
              <a:rPr lang="en-US" b="1" dirty="0" smtClean="0">
                <a:solidFill>
                  <a:srgbClr val="66FF33"/>
                </a:solidFill>
              </a:rPr>
              <a:t>New Species</a:t>
            </a:r>
            <a:endParaRPr lang="en-US" dirty="0" smtClean="0"/>
          </a:p>
        </p:txBody>
      </p:sp>
      <p:sp>
        <p:nvSpPr>
          <p:cNvPr id="19461"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728654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Effect transition="in" filter="checkerboard(across)">
                                      <p:cBhvr>
                                        <p:cTn id="7" dur="500"/>
                                        <p:tgtEl>
                                          <p:spTgt spid="182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2275">
                                            <p:txEl>
                                              <p:pRg st="1" end="1"/>
                                            </p:txEl>
                                          </p:spTgt>
                                        </p:tgtEl>
                                        <p:attrNameLst>
                                          <p:attrName>style.visibility</p:attrName>
                                        </p:attrNameLst>
                                      </p:cBhvr>
                                      <p:to>
                                        <p:strVal val="visible"/>
                                      </p:to>
                                    </p:set>
                                    <p:animEffect transition="in" filter="checkerboard(across)">
                                      <p:cBhvr>
                                        <p:cTn id="12" dur="500"/>
                                        <p:tgtEl>
                                          <p:spTgt spid="182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82275">
                                            <p:txEl>
                                              <p:pRg st="2" end="2"/>
                                            </p:txEl>
                                          </p:spTgt>
                                        </p:tgtEl>
                                        <p:attrNameLst>
                                          <p:attrName>style.visibility</p:attrName>
                                        </p:attrNameLst>
                                      </p:cBhvr>
                                      <p:to>
                                        <p:strVal val="visible"/>
                                      </p:to>
                                    </p:set>
                                    <p:animEffect transition="in" filter="checkerboard(across)">
                                      <p:cBhvr>
                                        <p:cTn id="17" dur="500"/>
                                        <p:tgtEl>
                                          <p:spTgt spid="1822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82275">
                                            <p:txEl>
                                              <p:pRg st="3" end="3"/>
                                            </p:txEl>
                                          </p:spTgt>
                                        </p:tgtEl>
                                        <p:attrNameLst>
                                          <p:attrName>style.visibility</p:attrName>
                                        </p:attrNameLst>
                                      </p:cBhvr>
                                      <p:to>
                                        <p:strVal val="visible"/>
                                      </p:to>
                                    </p:set>
                                    <p:animEffect transition="in" filter="checkerboard(across)">
                                      <p:cBhvr>
                                        <p:cTn id="22" dur="500"/>
                                        <p:tgtEl>
                                          <p:spTgt spid="1822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73BD988D-59BA-4A12-8F1F-1CB90B807F01}" type="slidenum">
              <a:rPr lang="en-US" sz="1400" smtClean="0"/>
              <a:pPr eaLnBrk="1" hangingPunct="1"/>
              <a:t>73</a:t>
            </a:fld>
            <a:endParaRPr lang="en-US" sz="1400" smtClean="0"/>
          </a:p>
        </p:txBody>
      </p:sp>
      <p:sp>
        <p:nvSpPr>
          <p:cNvPr id="173058" name="Rectangle 2"/>
          <p:cNvSpPr>
            <a:spLocks noGrp="1" noChangeArrowheads="1"/>
          </p:cNvSpPr>
          <p:nvPr>
            <p:ph type="title"/>
          </p:nvPr>
        </p:nvSpPr>
        <p:spPr/>
        <p:txBody>
          <a:bodyPr/>
          <a:lstStyle/>
          <a:p>
            <a:pPr eaLnBrk="1" hangingPunct="1">
              <a:defRPr/>
            </a:pPr>
            <a:r>
              <a:rPr lang="en-US" b="1" dirty="0" smtClean="0"/>
              <a:t>Lamarck’s Theory of Evolution</a:t>
            </a:r>
          </a:p>
        </p:txBody>
      </p:sp>
      <p:sp>
        <p:nvSpPr>
          <p:cNvPr id="173059" name="Rectangle 3"/>
          <p:cNvSpPr>
            <a:spLocks noGrp="1" noChangeArrowheads="1"/>
          </p:cNvSpPr>
          <p:nvPr>
            <p:ph type="body" sz="half" idx="1"/>
          </p:nvPr>
        </p:nvSpPr>
        <p:spPr>
          <a:xfrm>
            <a:off x="381000" y="1641475"/>
            <a:ext cx="4953000" cy="4454525"/>
          </a:xfrm>
        </p:spPr>
        <p:txBody>
          <a:bodyPr/>
          <a:lstStyle/>
          <a:p>
            <a:pPr eaLnBrk="1" hangingPunct="1">
              <a:lnSpc>
                <a:spcPct val="90000"/>
              </a:lnSpc>
              <a:defRPr/>
            </a:pPr>
            <a:r>
              <a:rPr lang="en-US" b="1" dirty="0" smtClean="0">
                <a:solidFill>
                  <a:srgbClr val="66FF33"/>
                </a:solidFill>
              </a:rPr>
              <a:t>Use &amp; Disuse - </a:t>
            </a:r>
            <a:r>
              <a:rPr lang="en-US" sz="3000" b="1" dirty="0" smtClean="0"/>
              <a:t>Organisms Could Change The Size Or Shape Of Organs By Using Them Or Not Using Them</a:t>
            </a:r>
          </a:p>
          <a:p>
            <a:pPr eaLnBrk="1" hangingPunct="1">
              <a:lnSpc>
                <a:spcPct val="90000"/>
              </a:lnSpc>
              <a:defRPr/>
            </a:pPr>
            <a:r>
              <a:rPr lang="en-US" b="1" dirty="0" smtClean="0">
                <a:solidFill>
                  <a:srgbClr val="CC3300"/>
                </a:solidFill>
              </a:rPr>
              <a:t>Blacksmiths &amp; Their Sons</a:t>
            </a:r>
            <a:r>
              <a:rPr lang="en-US" b="1" dirty="0" smtClean="0"/>
              <a:t> (muscular arms)</a:t>
            </a:r>
          </a:p>
          <a:p>
            <a:pPr eaLnBrk="1" hangingPunct="1">
              <a:lnSpc>
                <a:spcPct val="90000"/>
              </a:lnSpc>
              <a:defRPr/>
            </a:pPr>
            <a:r>
              <a:rPr lang="en-US" b="1" dirty="0" smtClean="0">
                <a:solidFill>
                  <a:srgbClr val="CC3300"/>
                </a:solidFill>
              </a:rPr>
              <a:t>Giraffe’s Necks Longer</a:t>
            </a:r>
            <a:r>
              <a:rPr lang="en-US" b="1" dirty="0" smtClean="0"/>
              <a:t> from stretching)</a:t>
            </a:r>
          </a:p>
        </p:txBody>
      </p:sp>
      <p:pic>
        <p:nvPicPr>
          <p:cNvPr id="20485" name="Picture 4" descr="Gira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900" y="1524000"/>
            <a:ext cx="32385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865882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animEffect transition="in" filter="box(in)">
                                      <p:cBhvr>
                                        <p:cTn id="7" dur="500"/>
                                        <p:tgtEl>
                                          <p:spTgt spid="173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3059">
                                            <p:txEl>
                                              <p:pRg st="1" end="1"/>
                                            </p:txEl>
                                          </p:spTgt>
                                        </p:tgtEl>
                                        <p:attrNameLst>
                                          <p:attrName>style.visibility</p:attrName>
                                        </p:attrNameLst>
                                      </p:cBhvr>
                                      <p:to>
                                        <p:strVal val="visible"/>
                                      </p:to>
                                    </p:set>
                                    <p:animEffect transition="in" filter="box(in)">
                                      <p:cBhvr>
                                        <p:cTn id="12" dur="500"/>
                                        <p:tgtEl>
                                          <p:spTgt spid="173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3059">
                                            <p:txEl>
                                              <p:pRg st="2" end="2"/>
                                            </p:txEl>
                                          </p:spTgt>
                                        </p:tgtEl>
                                        <p:attrNameLst>
                                          <p:attrName>style.visibility</p:attrName>
                                        </p:attrNameLst>
                                      </p:cBhvr>
                                      <p:to>
                                        <p:strVal val="visible"/>
                                      </p:to>
                                    </p:set>
                                    <p:animEffect transition="in" filter="box(in)">
                                      <p:cBhvr>
                                        <p:cTn id="17" dur="500"/>
                                        <p:tgtEl>
                                          <p:spTgt spid="1730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38943AA4-4B1C-4BB9-8ACC-C44B25FC6DCD}" type="slidenum">
              <a:rPr lang="en-US" sz="1400" smtClean="0"/>
              <a:pPr eaLnBrk="1" hangingPunct="1"/>
              <a:t>74</a:t>
            </a:fld>
            <a:endParaRPr lang="en-US" sz="1400" smtClean="0"/>
          </a:p>
        </p:txBody>
      </p:sp>
      <p:sp>
        <p:nvSpPr>
          <p:cNvPr id="183298" name="Rectangle 2"/>
          <p:cNvSpPr>
            <a:spLocks noGrp="1" noChangeArrowheads="1"/>
          </p:cNvSpPr>
          <p:nvPr>
            <p:ph type="title"/>
          </p:nvPr>
        </p:nvSpPr>
        <p:spPr/>
        <p:txBody>
          <a:bodyPr/>
          <a:lstStyle/>
          <a:p>
            <a:pPr eaLnBrk="1" hangingPunct="1">
              <a:defRPr/>
            </a:pPr>
            <a:endParaRPr lang="en-US" dirty="0" smtClean="0"/>
          </a:p>
        </p:txBody>
      </p:sp>
      <p:sp>
        <p:nvSpPr>
          <p:cNvPr id="183299" name="Rectangle 3"/>
          <p:cNvSpPr>
            <a:spLocks noGrp="1" noChangeArrowheads="1"/>
          </p:cNvSpPr>
          <p:nvPr>
            <p:ph type="body" idx="1"/>
          </p:nvPr>
        </p:nvSpPr>
        <p:spPr/>
        <p:txBody>
          <a:bodyPr/>
          <a:lstStyle/>
          <a:p>
            <a:pPr eaLnBrk="1" hangingPunct="1">
              <a:defRPr/>
            </a:pPr>
            <a:endParaRPr lang="en-US" dirty="0" smtClean="0"/>
          </a:p>
        </p:txBody>
      </p:sp>
      <p:pic>
        <p:nvPicPr>
          <p:cNvPr id="21509" name="Picture 4" descr="giraffe_la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021969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47826E5-7FE7-484A-B13E-217C2C93E044}" type="slidenum">
              <a:rPr lang="en-US" sz="1400" smtClean="0"/>
              <a:pPr eaLnBrk="1" hangingPunct="1"/>
              <a:t>75</a:t>
            </a:fld>
            <a:endParaRPr lang="en-US" sz="1400" smtClean="0"/>
          </a:p>
        </p:txBody>
      </p:sp>
      <p:sp>
        <p:nvSpPr>
          <p:cNvPr id="174082" name="Rectangle 2"/>
          <p:cNvSpPr>
            <a:spLocks noGrp="1" noChangeArrowheads="1"/>
          </p:cNvSpPr>
          <p:nvPr>
            <p:ph type="title"/>
          </p:nvPr>
        </p:nvSpPr>
        <p:spPr/>
        <p:txBody>
          <a:bodyPr/>
          <a:lstStyle/>
          <a:p>
            <a:pPr eaLnBrk="1" hangingPunct="1">
              <a:defRPr/>
            </a:pPr>
            <a:r>
              <a:rPr lang="en-US" b="1" dirty="0" smtClean="0"/>
              <a:t>Lamarck’s Theory of Evolution</a:t>
            </a:r>
          </a:p>
        </p:txBody>
      </p:sp>
      <p:sp>
        <p:nvSpPr>
          <p:cNvPr id="174083" name="Rectangle 3"/>
          <p:cNvSpPr>
            <a:spLocks noGrp="1" noChangeArrowheads="1"/>
          </p:cNvSpPr>
          <p:nvPr>
            <p:ph type="body" idx="1"/>
          </p:nvPr>
        </p:nvSpPr>
        <p:spPr/>
        <p:txBody>
          <a:bodyPr/>
          <a:lstStyle/>
          <a:p>
            <a:pPr eaLnBrk="1" hangingPunct="1">
              <a:defRPr/>
            </a:pPr>
            <a:r>
              <a:rPr lang="en-US" b="1" dirty="0" smtClean="0">
                <a:solidFill>
                  <a:srgbClr val="66FF33"/>
                </a:solidFill>
              </a:rPr>
              <a:t>Inheritance Of Acquired Traits</a:t>
            </a:r>
          </a:p>
          <a:p>
            <a:pPr lvl="1" eaLnBrk="1" hangingPunct="1">
              <a:defRPr/>
            </a:pPr>
            <a:r>
              <a:rPr lang="en-US" b="1" dirty="0" smtClean="0"/>
              <a:t>Traits Acquired During Ones Lifetime Would Be Passed To Offspring</a:t>
            </a:r>
          </a:p>
        </p:txBody>
      </p:sp>
      <p:pic>
        <p:nvPicPr>
          <p:cNvPr id="22533" name="Picture 4" descr="doberm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352800"/>
            <a:ext cx="72390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5" name="Text Box 5"/>
          <p:cNvSpPr txBox="1">
            <a:spLocks noChangeArrowheads="1"/>
          </p:cNvSpPr>
          <p:nvPr/>
        </p:nvSpPr>
        <p:spPr bwMode="auto">
          <a:xfrm>
            <a:off x="381000" y="640080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algn="ctr" eaLnBrk="1" hangingPunct="1">
              <a:spcBef>
                <a:spcPct val="50000"/>
              </a:spcBef>
            </a:pPr>
            <a:r>
              <a:rPr lang="en-US" b="1">
                <a:solidFill>
                  <a:schemeClr val="tx2"/>
                </a:solidFill>
              </a:rPr>
              <a:t>Clipped ears of dogs could be passed to offspring!</a:t>
            </a:r>
          </a:p>
        </p:txBody>
      </p:sp>
      <p:sp>
        <p:nvSpPr>
          <p:cNvPr id="22535" name="Footer Placeholder 6"/>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3924829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085"/>
                                        </p:tgtEl>
                                        <p:attrNameLst>
                                          <p:attrName>style.visibility</p:attrName>
                                        </p:attrNameLst>
                                      </p:cBhvr>
                                      <p:to>
                                        <p:strVal val="visible"/>
                                      </p:to>
                                    </p:set>
                                    <p:anim calcmode="lin" valueType="num">
                                      <p:cBhvr additive="base">
                                        <p:cTn id="7" dur="500" fill="hold"/>
                                        <p:tgtEl>
                                          <p:spTgt spid="174085"/>
                                        </p:tgtEl>
                                        <p:attrNameLst>
                                          <p:attrName>ppt_x</p:attrName>
                                        </p:attrNameLst>
                                      </p:cBhvr>
                                      <p:tavLst>
                                        <p:tav tm="0">
                                          <p:val>
                                            <p:strVal val="#ppt_x"/>
                                          </p:val>
                                        </p:tav>
                                        <p:tav tm="100000">
                                          <p:val>
                                            <p:strVal val="#ppt_x"/>
                                          </p:val>
                                        </p:tav>
                                      </p:tavLst>
                                    </p:anim>
                                    <p:anim calcmode="lin" valueType="num">
                                      <p:cBhvr additive="base">
                                        <p:cTn id="8" dur="500" fill="hold"/>
                                        <p:tgtEl>
                                          <p:spTgt spid="1740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D08E4E7D-4517-44BA-BF31-15BAD506E3DB}" type="slidenum">
              <a:rPr lang="en-US" sz="1400" smtClean="0"/>
              <a:pPr eaLnBrk="1" hangingPunct="1"/>
              <a:t>76</a:t>
            </a:fld>
            <a:endParaRPr lang="en-US" sz="1400" smtClean="0"/>
          </a:p>
        </p:txBody>
      </p:sp>
      <p:sp>
        <p:nvSpPr>
          <p:cNvPr id="172034" name="Rectangle 2"/>
          <p:cNvSpPr>
            <a:spLocks noGrp="1" noChangeArrowheads="1"/>
          </p:cNvSpPr>
          <p:nvPr>
            <p:ph type="title"/>
          </p:nvPr>
        </p:nvSpPr>
        <p:spPr/>
        <p:txBody>
          <a:bodyPr/>
          <a:lstStyle/>
          <a:p>
            <a:pPr eaLnBrk="1" hangingPunct="1">
              <a:defRPr/>
            </a:pPr>
            <a:r>
              <a:rPr lang="en-US" b="1" dirty="0" smtClean="0"/>
              <a:t>Lamarck’s Theory of Evolution</a:t>
            </a:r>
          </a:p>
        </p:txBody>
      </p:sp>
      <p:sp>
        <p:nvSpPr>
          <p:cNvPr id="172035" name="Rectangle 3"/>
          <p:cNvSpPr>
            <a:spLocks noGrp="1" noChangeArrowheads="1"/>
          </p:cNvSpPr>
          <p:nvPr>
            <p:ph type="body" idx="1"/>
          </p:nvPr>
        </p:nvSpPr>
        <p:spPr/>
        <p:txBody>
          <a:bodyPr/>
          <a:lstStyle/>
          <a:p>
            <a:pPr eaLnBrk="1" hangingPunct="1">
              <a:defRPr/>
            </a:pPr>
            <a:r>
              <a:rPr lang="en-US" b="1" dirty="0" smtClean="0">
                <a:solidFill>
                  <a:srgbClr val="66FF33"/>
                </a:solidFill>
              </a:rPr>
              <a:t>Tendency Toward Perfection</a:t>
            </a:r>
          </a:p>
          <a:p>
            <a:pPr eaLnBrk="1" hangingPunct="1">
              <a:defRPr/>
            </a:pPr>
            <a:r>
              <a:rPr lang="en-US" b="1" dirty="0" smtClean="0"/>
              <a:t>Organisms Are Continually Changing and Acquiring Features That Help Them Live More Successfully In Their Environment</a:t>
            </a:r>
          </a:p>
          <a:p>
            <a:pPr eaLnBrk="1" hangingPunct="1">
              <a:defRPr/>
            </a:pPr>
            <a:r>
              <a:rPr lang="en-US" b="1" dirty="0" smtClean="0">
                <a:solidFill>
                  <a:srgbClr val="CC3300"/>
                </a:solidFill>
              </a:rPr>
              <a:t>Example:</a:t>
            </a:r>
            <a:r>
              <a:rPr lang="en-US" b="1" dirty="0" smtClean="0"/>
              <a:t> Bird Ancestors Desired To Fly So They Tried Until Wings Developed</a:t>
            </a:r>
          </a:p>
        </p:txBody>
      </p:sp>
      <p:sp>
        <p:nvSpPr>
          <p:cNvPr id="23557"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328390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animEffect transition="in" filter="box(in)">
                                      <p:cBhvr>
                                        <p:cTn id="7" dur="500"/>
                                        <p:tgtEl>
                                          <p:spTgt spid="172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2035">
                                            <p:txEl>
                                              <p:pRg st="1" end="1"/>
                                            </p:txEl>
                                          </p:spTgt>
                                        </p:tgtEl>
                                        <p:attrNameLst>
                                          <p:attrName>style.visibility</p:attrName>
                                        </p:attrNameLst>
                                      </p:cBhvr>
                                      <p:to>
                                        <p:strVal val="visible"/>
                                      </p:to>
                                    </p:set>
                                    <p:animEffect transition="in" filter="box(in)">
                                      <p:cBhvr>
                                        <p:cTn id="12" dur="500"/>
                                        <p:tgtEl>
                                          <p:spTgt spid="1720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2035">
                                            <p:txEl>
                                              <p:pRg st="2" end="2"/>
                                            </p:txEl>
                                          </p:spTgt>
                                        </p:tgtEl>
                                        <p:attrNameLst>
                                          <p:attrName>style.visibility</p:attrName>
                                        </p:attrNameLst>
                                      </p:cBhvr>
                                      <p:to>
                                        <p:strVal val="visible"/>
                                      </p:to>
                                    </p:set>
                                    <p:animEffect transition="in" filter="box(in)">
                                      <p:cBhvr>
                                        <p:cTn id="17" dur="500"/>
                                        <p:tgtEl>
                                          <p:spTgt spid="1720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A7B6E7B7-5D44-410F-B870-0ECAA4F0C847}" type="slidenum">
              <a:rPr lang="en-US" sz="1400" smtClean="0"/>
              <a:pPr eaLnBrk="1" hangingPunct="1"/>
              <a:t>77</a:t>
            </a:fld>
            <a:endParaRPr lang="en-US" sz="1400" smtClean="0"/>
          </a:p>
        </p:txBody>
      </p:sp>
      <p:sp>
        <p:nvSpPr>
          <p:cNvPr id="175106" name="Rectangle 2"/>
          <p:cNvSpPr>
            <a:spLocks noGrp="1" noChangeArrowheads="1"/>
          </p:cNvSpPr>
          <p:nvPr>
            <p:ph type="title"/>
          </p:nvPr>
        </p:nvSpPr>
        <p:spPr/>
        <p:txBody>
          <a:bodyPr/>
          <a:lstStyle/>
          <a:p>
            <a:pPr eaLnBrk="1" hangingPunct="1">
              <a:defRPr/>
            </a:pPr>
            <a:r>
              <a:rPr lang="en-US" b="1" dirty="0" smtClean="0"/>
              <a:t>Lamarck’s Mistakes</a:t>
            </a:r>
          </a:p>
        </p:txBody>
      </p:sp>
      <p:sp>
        <p:nvSpPr>
          <p:cNvPr id="175107" name="Rectangle 3"/>
          <p:cNvSpPr>
            <a:spLocks noGrp="1" noChangeArrowheads="1"/>
          </p:cNvSpPr>
          <p:nvPr>
            <p:ph type="body" idx="1"/>
          </p:nvPr>
        </p:nvSpPr>
        <p:spPr/>
        <p:txBody>
          <a:bodyPr/>
          <a:lstStyle/>
          <a:p>
            <a:pPr eaLnBrk="1" hangingPunct="1">
              <a:lnSpc>
                <a:spcPct val="90000"/>
              </a:lnSpc>
              <a:defRPr/>
            </a:pPr>
            <a:r>
              <a:rPr lang="en-US" sz="3600" b="1" dirty="0" smtClean="0"/>
              <a:t>Lamarck Did NOT Know how traits were </a:t>
            </a:r>
            <a:r>
              <a:rPr lang="en-US" sz="3600" b="1" dirty="0" smtClean="0">
                <a:solidFill>
                  <a:srgbClr val="66FF33"/>
                </a:solidFill>
              </a:rPr>
              <a:t>inherited (Traits are passed through genes)</a:t>
            </a:r>
          </a:p>
          <a:p>
            <a:pPr eaLnBrk="1" hangingPunct="1">
              <a:lnSpc>
                <a:spcPct val="90000"/>
              </a:lnSpc>
              <a:defRPr/>
            </a:pPr>
            <a:r>
              <a:rPr lang="en-US" sz="3600" b="1" dirty="0" smtClean="0">
                <a:solidFill>
                  <a:srgbClr val="CC3300"/>
                </a:solidFill>
              </a:rPr>
              <a:t>Genes Are NOT Changed By Activities In Life</a:t>
            </a:r>
          </a:p>
          <a:p>
            <a:pPr eaLnBrk="1" hangingPunct="1">
              <a:lnSpc>
                <a:spcPct val="90000"/>
              </a:lnSpc>
              <a:defRPr/>
            </a:pPr>
            <a:r>
              <a:rPr lang="en-US" sz="3600" b="1" dirty="0" smtClean="0"/>
              <a:t>Change Through </a:t>
            </a:r>
            <a:r>
              <a:rPr lang="en-US" sz="3600" b="1" dirty="0" smtClean="0">
                <a:solidFill>
                  <a:schemeClr val="tx2"/>
                </a:solidFill>
              </a:rPr>
              <a:t>Mutation Occurs Before An Organism Is Born</a:t>
            </a:r>
          </a:p>
        </p:txBody>
      </p:sp>
      <p:sp>
        <p:nvSpPr>
          <p:cNvPr id="24581"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116602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5107">
                                            <p:txEl>
                                              <p:pRg st="0" end="0"/>
                                            </p:txEl>
                                          </p:spTgt>
                                        </p:tgtEl>
                                        <p:attrNameLst>
                                          <p:attrName>style.visibility</p:attrName>
                                        </p:attrNameLst>
                                      </p:cBhvr>
                                      <p:to>
                                        <p:strVal val="visible"/>
                                      </p:to>
                                    </p:set>
                                    <p:animEffect transition="in" filter="checkerboard(across)">
                                      <p:cBhvr>
                                        <p:cTn id="7" dur="500"/>
                                        <p:tgtEl>
                                          <p:spTgt spid="175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5107">
                                            <p:txEl>
                                              <p:pRg st="1" end="1"/>
                                            </p:txEl>
                                          </p:spTgt>
                                        </p:tgtEl>
                                        <p:attrNameLst>
                                          <p:attrName>style.visibility</p:attrName>
                                        </p:attrNameLst>
                                      </p:cBhvr>
                                      <p:to>
                                        <p:strVal val="visible"/>
                                      </p:to>
                                    </p:set>
                                    <p:animEffect transition="in" filter="checkerboard(across)">
                                      <p:cBhvr>
                                        <p:cTn id="12" dur="500"/>
                                        <p:tgtEl>
                                          <p:spTgt spid="1751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5107">
                                            <p:txEl>
                                              <p:pRg st="2" end="2"/>
                                            </p:txEl>
                                          </p:spTgt>
                                        </p:tgtEl>
                                        <p:attrNameLst>
                                          <p:attrName>style.visibility</p:attrName>
                                        </p:attrNameLst>
                                      </p:cBhvr>
                                      <p:to>
                                        <p:strVal val="visible"/>
                                      </p:to>
                                    </p:set>
                                    <p:animEffect transition="in" filter="checkerboard(across)">
                                      <p:cBhvr>
                                        <p:cTn id="17" dur="500"/>
                                        <p:tgtEl>
                                          <p:spTgt spid="175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11"/>
          <p:cNvSpPr>
            <a:spLocks noGrp="1" noChangeArrowheads="1"/>
          </p:cNvSpPr>
          <p:nvPr>
            <p:ph type="sldNum" sz="quarter" idx="429496729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AF46FB00-9ED1-48DE-A115-CAE531D6DF96}" type="slidenum">
              <a:rPr lang="en-US" sz="1400" smtClean="0">
                <a:solidFill>
                  <a:srgbClr val="FFFFFF"/>
                </a:solidFill>
              </a:rPr>
              <a:pPr eaLnBrk="1" hangingPunct="1"/>
              <a:t>78</a:t>
            </a:fld>
            <a:endParaRPr lang="en-US" sz="1400" smtClean="0">
              <a:solidFill>
                <a:srgbClr val="FFFFFF"/>
              </a:solidFill>
            </a:endParaRPr>
          </a:p>
        </p:txBody>
      </p:sp>
      <p:sp>
        <p:nvSpPr>
          <p:cNvPr id="216066" name="Rectangle 2"/>
          <p:cNvSpPr>
            <a:spLocks noGrp="1" noChangeArrowheads="1"/>
          </p:cNvSpPr>
          <p:nvPr>
            <p:ph type="ctrTitle" idx="4294967295"/>
          </p:nvPr>
        </p:nvSpPr>
        <p:spPr>
          <a:xfrm>
            <a:off x="685800" y="1143000"/>
            <a:ext cx="7772400" cy="1143000"/>
          </a:xfrm>
        </p:spPr>
        <p:txBody>
          <a:bodyPr lIns="92075" tIns="46038" rIns="92075" bIns="46038" anchor="ctr">
            <a:normAutofit fontScale="90000"/>
          </a:bodyPr>
          <a:lstStyle/>
          <a:p>
            <a:pPr eaLnBrk="1" hangingPunct="1">
              <a:defRPr/>
            </a:pPr>
            <a:r>
              <a:rPr lang="en-US" sz="5400" b="1" dirty="0" smtClean="0"/>
              <a:t>Darwin’s Observations &amp; Conclusions</a:t>
            </a:r>
          </a:p>
        </p:txBody>
      </p:sp>
      <p:sp>
        <p:nvSpPr>
          <p:cNvPr id="216067" name="Rectangle 3"/>
          <p:cNvSpPr>
            <a:spLocks noGrp="1" noChangeArrowheads="1"/>
          </p:cNvSpPr>
          <p:nvPr>
            <p:ph type="subTitle" idx="4294967295"/>
          </p:nvPr>
        </p:nvSpPr>
        <p:spPr>
          <a:xfrm>
            <a:off x="1371600" y="3200400"/>
            <a:ext cx="6400800" cy="1371600"/>
          </a:xfrm>
          <a:ln/>
        </p:spPr>
        <p:txBody>
          <a:bodyPr lIns="92075" tIns="46038" rIns="92075" bIns="46038"/>
          <a:lstStyle/>
          <a:p>
            <a:pPr marL="0" indent="0" algn="ctr" eaLnBrk="1" hangingPunct="1">
              <a:buFont typeface="Wingdings" pitchFamily="2" charset="2"/>
              <a:buNone/>
              <a:defRPr/>
            </a:pPr>
            <a:r>
              <a:rPr lang="en-US" sz="4000" b="1" dirty="0" smtClean="0">
                <a:solidFill>
                  <a:srgbClr val="CC3300"/>
                </a:solidFill>
              </a:rPr>
              <a:t>The Struggle for Existence</a:t>
            </a:r>
          </a:p>
        </p:txBody>
      </p:sp>
      <p:sp>
        <p:nvSpPr>
          <p:cNvPr id="35845" name="Footer Placeholder 4"/>
          <p:cNvSpPr>
            <a:spLocks noGrp="1"/>
          </p:cNvSpPr>
          <p:nvPr>
            <p:ph type="ftr" sz="quarter" idx="429496729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solidFill>
                  <a:srgbClr val="FFFFFF"/>
                </a:solidFill>
              </a:rPr>
              <a:t>copyright cmassengale</a:t>
            </a:r>
          </a:p>
        </p:txBody>
      </p:sp>
    </p:spTree>
    <p:extLst>
      <p:ext uri="{BB962C8B-B14F-4D97-AF65-F5344CB8AC3E}">
        <p14:creationId xmlns:p14="http://schemas.microsoft.com/office/powerpoint/2010/main" val="1059769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6067">
                                            <p:txEl>
                                              <p:pRg st="0" end="0"/>
                                            </p:txEl>
                                          </p:spTgt>
                                        </p:tgtEl>
                                        <p:attrNameLst>
                                          <p:attrName>style.visibility</p:attrName>
                                        </p:attrNameLst>
                                      </p:cBhvr>
                                      <p:to>
                                        <p:strVal val="visible"/>
                                      </p:to>
                                    </p:set>
                                    <p:animEffect transition="in" filter="box(in)">
                                      <p:cBhvr>
                                        <p:cTn id="7" dur="500"/>
                                        <p:tgtEl>
                                          <p:spTgt spid="2160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7"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1C979845-44AD-4E1C-8F69-4E957BE58CDE}" type="slidenum">
              <a:rPr lang="en-US" sz="1400" smtClean="0"/>
              <a:pPr eaLnBrk="1" hangingPunct="1"/>
              <a:t>79</a:t>
            </a:fld>
            <a:endParaRPr lang="en-US" sz="1400" smtClean="0"/>
          </a:p>
        </p:txBody>
      </p:sp>
      <p:sp>
        <p:nvSpPr>
          <p:cNvPr id="123907" name="Text Box 3"/>
          <p:cNvSpPr txBox="1">
            <a:spLocks noChangeArrowheads="1"/>
          </p:cNvSpPr>
          <p:nvPr/>
        </p:nvSpPr>
        <p:spPr bwMode="auto">
          <a:xfrm>
            <a:off x="263525" y="1066800"/>
            <a:ext cx="888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endParaRPr lang="en-US">
              <a:solidFill>
                <a:schemeClr val="tx2"/>
              </a:solidFill>
              <a:latin typeface="Times New Roman" pitchFamily="18" charset="0"/>
            </a:endParaRPr>
          </a:p>
        </p:txBody>
      </p:sp>
      <p:sp>
        <p:nvSpPr>
          <p:cNvPr id="123911" name="Rectangle 7"/>
          <p:cNvSpPr>
            <a:spLocks noGrp="1" noChangeArrowheads="1"/>
          </p:cNvSpPr>
          <p:nvPr>
            <p:ph type="title"/>
          </p:nvPr>
        </p:nvSpPr>
        <p:spPr>
          <a:xfrm>
            <a:off x="685800" y="228600"/>
            <a:ext cx="3124200" cy="1219200"/>
          </a:xfrm>
        </p:spPr>
        <p:txBody>
          <a:bodyPr/>
          <a:lstStyle/>
          <a:p>
            <a:pPr eaLnBrk="1" hangingPunct="1">
              <a:defRPr/>
            </a:pPr>
            <a:r>
              <a:rPr lang="en-US" b="1" dirty="0" smtClean="0"/>
              <a:t>Definition</a:t>
            </a:r>
          </a:p>
        </p:txBody>
      </p:sp>
      <p:sp>
        <p:nvSpPr>
          <p:cNvPr id="123913" name="Rectangle 9"/>
          <p:cNvSpPr>
            <a:spLocks noGrp="1" noChangeArrowheads="1"/>
          </p:cNvSpPr>
          <p:nvPr>
            <p:ph type="body" sz="half" idx="1"/>
          </p:nvPr>
        </p:nvSpPr>
        <p:spPr>
          <a:xfrm>
            <a:off x="304800" y="1905000"/>
            <a:ext cx="3581400" cy="4454525"/>
          </a:xfrm>
        </p:spPr>
        <p:txBody>
          <a:bodyPr/>
          <a:lstStyle/>
          <a:p>
            <a:pPr eaLnBrk="1" hangingPunct="1">
              <a:spcBef>
                <a:spcPct val="0"/>
              </a:spcBef>
              <a:buClrTx/>
              <a:buSzTx/>
              <a:buFontTx/>
              <a:buChar char="•"/>
              <a:defRPr/>
            </a:pPr>
            <a:r>
              <a:rPr lang="en-US" sz="3600" b="1" dirty="0" smtClean="0">
                <a:solidFill>
                  <a:srgbClr val="CC3300"/>
                </a:solidFill>
                <a:effectLst/>
              </a:rPr>
              <a:t>Evolution</a:t>
            </a:r>
            <a:r>
              <a:rPr lang="en-US" sz="3600" b="1" dirty="0" smtClean="0">
                <a:solidFill>
                  <a:schemeClr val="tx2"/>
                </a:solidFill>
                <a:effectLst/>
              </a:rPr>
              <a:t> is the </a:t>
            </a:r>
            <a:r>
              <a:rPr lang="en-US" sz="3600" b="1" dirty="0" smtClean="0">
                <a:solidFill>
                  <a:schemeClr val="tx2"/>
                </a:solidFill>
                <a:effectLst/>
              </a:rPr>
              <a:t>change in allele frequency in a population over successive generations</a:t>
            </a:r>
            <a:endParaRPr lang="en-US" sz="3600" b="1" dirty="0" smtClean="0">
              <a:solidFill>
                <a:schemeClr val="tx2"/>
              </a:solidFill>
              <a:effectLst/>
            </a:endParaRPr>
          </a:p>
          <a:p>
            <a:pPr eaLnBrk="1" hangingPunct="1">
              <a:defRPr/>
            </a:pPr>
            <a:endParaRPr lang="en-US" sz="3600" b="1" dirty="0" smtClean="0"/>
          </a:p>
        </p:txBody>
      </p:sp>
      <p:pic>
        <p:nvPicPr>
          <p:cNvPr id="40966" name="Picture 10" descr="FG16_06"/>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l="4437" t="11826" r="6818" b="8347"/>
          <a:stretch>
            <a:fillRect/>
          </a:stretch>
        </p:blipFill>
        <p:spPr>
          <a:xfrm>
            <a:off x="4038600" y="1143000"/>
            <a:ext cx="4495800" cy="3035300"/>
          </a:xfrm>
          <a:noFill/>
          <a:extLst>
            <a:ext uri="{909E8E84-426E-40DD-AFC4-6F175D3DCCD1}">
              <a14:hiddenFill xmlns:a14="http://schemas.microsoft.com/office/drawing/2010/main">
                <a:solidFill>
                  <a:srgbClr val="FFFFFF"/>
                </a:solidFill>
              </a14:hiddenFill>
            </a:ext>
          </a:extLst>
        </p:spPr>
      </p:pic>
      <p:pic>
        <p:nvPicPr>
          <p:cNvPr id="40967" name="Picture 11" descr="FG16_07"/>
          <p:cNvPicPr>
            <a:picLocks noChangeAspect="1" noChangeArrowheads="1"/>
          </p:cNvPicPr>
          <p:nvPr/>
        </p:nvPicPr>
        <p:blipFill>
          <a:blip r:embed="rId4">
            <a:extLst>
              <a:ext uri="{28A0092B-C50C-407E-A947-70E740481C1C}">
                <a14:useLocalDpi xmlns:a14="http://schemas.microsoft.com/office/drawing/2010/main" val="0"/>
              </a:ext>
            </a:extLst>
          </a:blip>
          <a:srcRect l="2269" t="9068" r="6995" b="3275"/>
          <a:stretch>
            <a:fillRect/>
          </a:stretch>
        </p:blipFill>
        <p:spPr bwMode="auto">
          <a:xfrm>
            <a:off x="5410200" y="4370388"/>
            <a:ext cx="3048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Footer Placeholder 7"/>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515170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239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fontScale="90000"/>
          </a:bodyPr>
          <a:lstStyle/>
          <a:p>
            <a:pPr eaLnBrk="1" hangingPunct="1"/>
            <a:r>
              <a:rPr lang="en-US" smtClean="0"/>
              <a:t>Mendel’s conclusions from his 2</a:t>
            </a:r>
            <a:r>
              <a:rPr lang="en-US" baseline="30000" smtClean="0"/>
              <a:t>nd</a:t>
            </a:r>
            <a:r>
              <a:rPr lang="en-US" smtClean="0"/>
              <a:t> cross</a:t>
            </a:r>
          </a:p>
        </p:txBody>
      </p:sp>
      <p:sp>
        <p:nvSpPr>
          <p:cNvPr id="14339" name="Content Placeholder 2"/>
          <p:cNvSpPr>
            <a:spLocks noGrp="1"/>
          </p:cNvSpPr>
          <p:nvPr>
            <p:ph idx="1"/>
          </p:nvPr>
        </p:nvSpPr>
        <p:spPr/>
        <p:txBody>
          <a:bodyPr/>
          <a:lstStyle/>
          <a:p>
            <a:pPr eaLnBrk="1" hangingPunct="1"/>
            <a:r>
              <a:rPr lang="en-US" b="1" smtClean="0"/>
              <a:t>Law of segregation</a:t>
            </a:r>
            <a:r>
              <a:rPr lang="en-US" smtClean="0"/>
              <a:t>: In most sexually reproducing organisms, each adult has 2 copies of each gene- one from each parent.  These genes are segregated from each other when gametes are formed.</a:t>
            </a:r>
          </a:p>
          <a:p>
            <a:pPr eaLnBrk="1" hangingPunct="1"/>
            <a:r>
              <a:rPr lang="en-US" smtClean="0"/>
              <a:t>The allele pairs are randomly united at fertilization</a:t>
            </a:r>
          </a:p>
        </p:txBody>
      </p:sp>
    </p:spTree>
    <p:extLst>
      <p:ext uri="{BB962C8B-B14F-4D97-AF65-F5344CB8AC3E}">
        <p14:creationId xmlns:p14="http://schemas.microsoft.com/office/powerpoint/2010/main" val="16212367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F9E54EE9-28D2-4F2E-89AB-260B630CEEAE}" type="slidenum">
              <a:rPr lang="en-US" sz="1400" smtClean="0"/>
              <a:pPr eaLnBrk="1" hangingPunct="1"/>
              <a:t>80</a:t>
            </a:fld>
            <a:endParaRPr lang="en-US" sz="1400" smtClean="0"/>
          </a:p>
        </p:txBody>
      </p:sp>
      <p:pic>
        <p:nvPicPr>
          <p:cNvPr id="41987" name="Picture 6" descr="Fossil picture"/>
          <p:cNvPicPr>
            <a:picLocks noChangeAspect="1" noChangeArrowheads="1"/>
          </p:cNvPicPr>
          <p:nvPr/>
        </p:nvPicPr>
        <p:blipFill>
          <a:blip r:embed="rId3">
            <a:extLst>
              <a:ext uri="{28A0092B-C50C-407E-A947-70E740481C1C}">
                <a14:useLocalDpi xmlns:a14="http://schemas.microsoft.com/office/drawing/2010/main" val="0"/>
              </a:ext>
            </a:extLst>
          </a:blip>
          <a:srcRect l="12593" r="11850"/>
          <a:stretch>
            <a:fillRect/>
          </a:stretch>
        </p:blipFill>
        <p:spPr bwMode="auto">
          <a:xfrm>
            <a:off x="6400800" y="2209800"/>
            <a:ext cx="2743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9" name="Rectangle 7"/>
          <p:cNvSpPr>
            <a:spLocks noGrp="1" noChangeArrowheads="1"/>
          </p:cNvSpPr>
          <p:nvPr>
            <p:ph type="title"/>
          </p:nvPr>
        </p:nvSpPr>
        <p:spPr/>
        <p:txBody>
          <a:bodyPr/>
          <a:lstStyle/>
          <a:p>
            <a:pPr eaLnBrk="1" hangingPunct="1">
              <a:defRPr/>
            </a:pPr>
            <a:r>
              <a:rPr lang="en-US" b="1" dirty="0" smtClean="0"/>
              <a:t>Darwin’s Observations</a:t>
            </a:r>
          </a:p>
        </p:txBody>
      </p:sp>
      <p:sp>
        <p:nvSpPr>
          <p:cNvPr id="213000" name="Rectangle 8"/>
          <p:cNvSpPr>
            <a:spLocks noGrp="1" noChangeArrowheads="1"/>
          </p:cNvSpPr>
          <p:nvPr>
            <p:ph type="body" idx="1"/>
          </p:nvPr>
        </p:nvSpPr>
        <p:spPr>
          <a:xfrm>
            <a:off x="304800" y="1676400"/>
            <a:ext cx="5943600" cy="4454525"/>
          </a:xfrm>
        </p:spPr>
        <p:txBody>
          <a:bodyPr/>
          <a:lstStyle/>
          <a:p>
            <a:pPr eaLnBrk="1" hangingPunct="1">
              <a:lnSpc>
                <a:spcPct val="90000"/>
              </a:lnSpc>
            </a:pPr>
            <a:r>
              <a:rPr lang="en-US" b="1" smtClean="0">
                <a:effectLst/>
              </a:rPr>
              <a:t>Left unchecked, the </a:t>
            </a:r>
            <a:r>
              <a:rPr lang="en-US" b="1" smtClean="0">
                <a:solidFill>
                  <a:srgbClr val="CC3300"/>
                </a:solidFill>
                <a:effectLst/>
              </a:rPr>
              <a:t>number of organisms of each species will increase exponentially</a:t>
            </a:r>
            <a:r>
              <a:rPr lang="en-US" b="1" smtClean="0">
                <a:effectLst/>
              </a:rPr>
              <a:t>, generation to generation</a:t>
            </a:r>
          </a:p>
          <a:p>
            <a:pPr eaLnBrk="1" hangingPunct="1">
              <a:lnSpc>
                <a:spcPct val="90000"/>
              </a:lnSpc>
            </a:pPr>
            <a:r>
              <a:rPr lang="en-US" b="1" smtClean="0">
                <a:effectLst/>
              </a:rPr>
              <a:t>In nature, </a:t>
            </a:r>
            <a:r>
              <a:rPr lang="en-US" b="1" smtClean="0">
                <a:solidFill>
                  <a:srgbClr val="CC3300"/>
                </a:solidFill>
                <a:effectLst/>
              </a:rPr>
              <a:t>populations tend to remain stable</a:t>
            </a:r>
            <a:r>
              <a:rPr lang="en-US" b="1" smtClean="0">
                <a:effectLst/>
              </a:rPr>
              <a:t> in size</a:t>
            </a:r>
          </a:p>
          <a:p>
            <a:pPr eaLnBrk="1" hangingPunct="1">
              <a:lnSpc>
                <a:spcPct val="90000"/>
              </a:lnSpc>
            </a:pPr>
            <a:r>
              <a:rPr lang="en-US" b="1" smtClean="0">
                <a:effectLst/>
              </a:rPr>
              <a:t>Environmental </a:t>
            </a:r>
            <a:r>
              <a:rPr lang="en-US" b="1" smtClean="0">
                <a:solidFill>
                  <a:srgbClr val="66FF33"/>
                </a:solidFill>
                <a:effectLst/>
              </a:rPr>
              <a:t>resources are limited</a:t>
            </a:r>
          </a:p>
        </p:txBody>
      </p:sp>
      <p:sp>
        <p:nvSpPr>
          <p:cNvPr id="41990"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470370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3000">
                                            <p:txEl>
                                              <p:pRg st="0" end="0"/>
                                            </p:txEl>
                                          </p:spTgt>
                                        </p:tgtEl>
                                        <p:attrNameLst>
                                          <p:attrName>style.visibility</p:attrName>
                                        </p:attrNameLst>
                                      </p:cBhvr>
                                      <p:to>
                                        <p:strVal val="visible"/>
                                      </p:to>
                                    </p:set>
                                    <p:animEffect transition="in" filter="box(in)">
                                      <p:cBhvr>
                                        <p:cTn id="7" dur="500"/>
                                        <p:tgtEl>
                                          <p:spTgt spid="2130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3000">
                                            <p:txEl>
                                              <p:pRg st="1" end="1"/>
                                            </p:txEl>
                                          </p:spTgt>
                                        </p:tgtEl>
                                        <p:attrNameLst>
                                          <p:attrName>style.visibility</p:attrName>
                                        </p:attrNameLst>
                                      </p:cBhvr>
                                      <p:to>
                                        <p:strVal val="visible"/>
                                      </p:to>
                                    </p:set>
                                    <p:animEffect transition="in" filter="box(in)">
                                      <p:cBhvr>
                                        <p:cTn id="12" dur="500"/>
                                        <p:tgtEl>
                                          <p:spTgt spid="21300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13000">
                                            <p:txEl>
                                              <p:pRg st="2" end="2"/>
                                            </p:txEl>
                                          </p:spTgt>
                                        </p:tgtEl>
                                        <p:attrNameLst>
                                          <p:attrName>style.visibility</p:attrName>
                                        </p:attrNameLst>
                                      </p:cBhvr>
                                      <p:to>
                                        <p:strVal val="visible"/>
                                      </p:to>
                                    </p:set>
                                    <p:animEffect transition="in" filter="box(in)">
                                      <p:cBhvr>
                                        <p:cTn id="17" dur="500"/>
                                        <p:tgtEl>
                                          <p:spTgt spid="2130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0"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A78E6461-7840-4936-A04D-F0C9C1EFC622}" type="slidenum">
              <a:rPr lang="en-US" sz="1400" smtClean="0"/>
              <a:pPr eaLnBrk="1" hangingPunct="1"/>
              <a:t>81</a:t>
            </a:fld>
            <a:endParaRPr lang="en-US" sz="1400" smtClean="0"/>
          </a:p>
        </p:txBody>
      </p:sp>
      <p:sp>
        <p:nvSpPr>
          <p:cNvPr id="134154" name="Rectangle 1034"/>
          <p:cNvSpPr>
            <a:spLocks noGrp="1" noChangeArrowheads="1"/>
          </p:cNvSpPr>
          <p:nvPr>
            <p:ph type="title"/>
          </p:nvPr>
        </p:nvSpPr>
        <p:spPr/>
        <p:txBody>
          <a:bodyPr/>
          <a:lstStyle/>
          <a:p>
            <a:pPr eaLnBrk="1" hangingPunct="1">
              <a:defRPr/>
            </a:pPr>
            <a:r>
              <a:rPr lang="en-US" b="1" dirty="0" smtClean="0"/>
              <a:t>Darwin’s Conclusion</a:t>
            </a:r>
          </a:p>
        </p:txBody>
      </p:sp>
      <p:sp>
        <p:nvSpPr>
          <p:cNvPr id="134155" name="Rectangle 1035"/>
          <p:cNvSpPr>
            <a:spLocks noGrp="1" noChangeArrowheads="1"/>
          </p:cNvSpPr>
          <p:nvPr>
            <p:ph type="body" idx="1"/>
          </p:nvPr>
        </p:nvSpPr>
        <p:spPr>
          <a:xfrm>
            <a:off x="304800" y="1447800"/>
            <a:ext cx="5105400" cy="4648200"/>
          </a:xfrm>
        </p:spPr>
        <p:txBody>
          <a:bodyPr/>
          <a:lstStyle/>
          <a:p>
            <a:pPr eaLnBrk="1" hangingPunct="1">
              <a:lnSpc>
                <a:spcPct val="90000"/>
              </a:lnSpc>
              <a:spcBef>
                <a:spcPct val="0"/>
              </a:spcBef>
              <a:buClrTx/>
              <a:buSzTx/>
              <a:buFontTx/>
              <a:buChar char="•"/>
              <a:defRPr/>
            </a:pPr>
            <a:r>
              <a:rPr lang="en-US" b="1" dirty="0" smtClean="0">
                <a:effectLst/>
              </a:rPr>
              <a:t>Production of more individuals than can be supported by the environment leads to a </a:t>
            </a:r>
            <a:r>
              <a:rPr lang="en-US" b="1" dirty="0" smtClean="0">
                <a:solidFill>
                  <a:srgbClr val="CC3300"/>
                </a:solidFill>
                <a:effectLst/>
              </a:rPr>
              <a:t>struggle for existence among individuals</a:t>
            </a:r>
          </a:p>
          <a:p>
            <a:pPr eaLnBrk="1" hangingPunct="1">
              <a:lnSpc>
                <a:spcPct val="90000"/>
              </a:lnSpc>
              <a:spcBef>
                <a:spcPct val="0"/>
              </a:spcBef>
              <a:buClrTx/>
              <a:buSzTx/>
              <a:buFontTx/>
              <a:buChar char="•"/>
              <a:defRPr/>
            </a:pPr>
            <a:r>
              <a:rPr lang="en-US" b="1" dirty="0" smtClean="0">
                <a:effectLst/>
              </a:rPr>
              <a:t>Only a fraction of offspring survive each generation</a:t>
            </a:r>
          </a:p>
          <a:p>
            <a:pPr eaLnBrk="1" hangingPunct="1">
              <a:lnSpc>
                <a:spcPct val="90000"/>
              </a:lnSpc>
              <a:spcBef>
                <a:spcPct val="0"/>
              </a:spcBef>
              <a:buClrTx/>
              <a:buSzTx/>
              <a:buFontTx/>
              <a:buChar char="•"/>
              <a:defRPr/>
            </a:pPr>
            <a:r>
              <a:rPr lang="en-US" b="1" dirty="0" smtClean="0">
                <a:solidFill>
                  <a:srgbClr val="CC3300"/>
                </a:solidFill>
                <a:effectLst/>
              </a:rPr>
              <a:t>Survival of the Fittest</a:t>
            </a:r>
          </a:p>
          <a:p>
            <a:pPr eaLnBrk="1" hangingPunct="1">
              <a:lnSpc>
                <a:spcPct val="90000"/>
              </a:lnSpc>
              <a:defRPr/>
            </a:pPr>
            <a:endParaRPr lang="en-US" b="1" dirty="0" smtClean="0"/>
          </a:p>
        </p:txBody>
      </p:sp>
      <p:pic>
        <p:nvPicPr>
          <p:cNvPr id="43013" name="Picture 1036" descr="lion-zeb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828800"/>
            <a:ext cx="3200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3105968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4155">
                                            <p:txEl>
                                              <p:pRg st="0" end="0"/>
                                            </p:txEl>
                                          </p:spTgt>
                                        </p:tgtEl>
                                        <p:attrNameLst>
                                          <p:attrName>style.visibility</p:attrName>
                                        </p:attrNameLst>
                                      </p:cBhvr>
                                      <p:to>
                                        <p:strVal val="visible"/>
                                      </p:to>
                                    </p:set>
                                    <p:animEffect transition="in" filter="box(in)">
                                      <p:cBhvr>
                                        <p:cTn id="7" dur="500"/>
                                        <p:tgtEl>
                                          <p:spTgt spid="134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4155">
                                            <p:txEl>
                                              <p:pRg st="1" end="1"/>
                                            </p:txEl>
                                          </p:spTgt>
                                        </p:tgtEl>
                                        <p:attrNameLst>
                                          <p:attrName>style.visibility</p:attrName>
                                        </p:attrNameLst>
                                      </p:cBhvr>
                                      <p:to>
                                        <p:strVal val="visible"/>
                                      </p:to>
                                    </p:set>
                                    <p:animEffect transition="in" filter="box(in)">
                                      <p:cBhvr>
                                        <p:cTn id="12" dur="500"/>
                                        <p:tgtEl>
                                          <p:spTgt spid="1341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4155">
                                            <p:txEl>
                                              <p:pRg st="2" end="2"/>
                                            </p:txEl>
                                          </p:spTgt>
                                        </p:tgtEl>
                                        <p:attrNameLst>
                                          <p:attrName>style.visibility</p:attrName>
                                        </p:attrNameLst>
                                      </p:cBhvr>
                                      <p:to>
                                        <p:strVal val="visible"/>
                                      </p:to>
                                    </p:set>
                                    <p:animEffect transition="in" filter="box(in)">
                                      <p:cBhvr>
                                        <p:cTn id="17" dur="500"/>
                                        <p:tgtEl>
                                          <p:spTgt spid="1341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5"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9441D6CF-0CAF-453A-BE58-F55FD43139AF}" type="slidenum">
              <a:rPr lang="en-US" sz="1400" smtClean="0"/>
              <a:pPr eaLnBrk="1" hangingPunct="1"/>
              <a:t>82</a:t>
            </a:fld>
            <a:endParaRPr lang="en-US" sz="1400" smtClean="0"/>
          </a:p>
        </p:txBody>
      </p:sp>
      <p:sp>
        <p:nvSpPr>
          <p:cNvPr id="135174" name="Rectangle 6"/>
          <p:cNvSpPr>
            <a:spLocks noGrp="1" noChangeArrowheads="1"/>
          </p:cNvSpPr>
          <p:nvPr>
            <p:ph type="title"/>
          </p:nvPr>
        </p:nvSpPr>
        <p:spPr>
          <a:xfrm>
            <a:off x="762000" y="381000"/>
            <a:ext cx="7772400" cy="1219200"/>
          </a:xfrm>
        </p:spPr>
        <p:txBody>
          <a:bodyPr/>
          <a:lstStyle/>
          <a:p>
            <a:pPr eaLnBrk="1" hangingPunct="1">
              <a:defRPr/>
            </a:pPr>
            <a:r>
              <a:rPr lang="en-US" b="1" dirty="0" smtClean="0"/>
              <a:t>Darwin’s Observations</a:t>
            </a:r>
          </a:p>
        </p:txBody>
      </p:sp>
      <p:sp>
        <p:nvSpPr>
          <p:cNvPr id="135175" name="Rectangle 7"/>
          <p:cNvSpPr>
            <a:spLocks noGrp="1" noChangeArrowheads="1"/>
          </p:cNvSpPr>
          <p:nvPr>
            <p:ph type="body" sz="half" idx="1"/>
          </p:nvPr>
        </p:nvSpPr>
        <p:spPr>
          <a:xfrm>
            <a:off x="381000" y="1676400"/>
            <a:ext cx="4495800" cy="4835525"/>
          </a:xfrm>
        </p:spPr>
        <p:txBody>
          <a:bodyPr/>
          <a:lstStyle/>
          <a:p>
            <a:pPr eaLnBrk="1" hangingPunct="1">
              <a:lnSpc>
                <a:spcPct val="90000"/>
              </a:lnSpc>
              <a:spcBef>
                <a:spcPct val="0"/>
              </a:spcBef>
              <a:buClrTx/>
              <a:buSzTx/>
              <a:buFontTx/>
              <a:buChar char="•"/>
              <a:defRPr/>
            </a:pPr>
            <a:r>
              <a:rPr lang="en-US" b="1" dirty="0" smtClean="0">
                <a:effectLst/>
              </a:rPr>
              <a:t>Individuals of a population vary extensively in their characteristics with </a:t>
            </a:r>
            <a:r>
              <a:rPr lang="en-US" b="1" dirty="0" smtClean="0">
                <a:solidFill>
                  <a:srgbClr val="CC3300"/>
                </a:solidFill>
                <a:effectLst/>
              </a:rPr>
              <a:t>no two individuals being exactly alike</a:t>
            </a:r>
            <a:r>
              <a:rPr lang="en-US" b="1" dirty="0" smtClean="0">
                <a:effectLst/>
              </a:rPr>
              <a:t>.</a:t>
            </a:r>
          </a:p>
          <a:p>
            <a:pPr eaLnBrk="1" hangingPunct="1">
              <a:lnSpc>
                <a:spcPct val="90000"/>
              </a:lnSpc>
              <a:spcBef>
                <a:spcPct val="0"/>
              </a:spcBef>
              <a:buClrTx/>
              <a:buSzTx/>
              <a:buFontTx/>
              <a:buChar char="•"/>
              <a:defRPr/>
            </a:pPr>
            <a:r>
              <a:rPr lang="en-US" b="1" dirty="0" smtClean="0">
                <a:effectLst/>
              </a:rPr>
              <a:t>Much of this variation between individuals is </a:t>
            </a:r>
            <a:r>
              <a:rPr lang="en-US" b="1" dirty="0" smtClean="0">
                <a:solidFill>
                  <a:srgbClr val="CC3300"/>
                </a:solidFill>
                <a:effectLst/>
              </a:rPr>
              <a:t>inheritable</a:t>
            </a:r>
            <a:r>
              <a:rPr lang="en-US" b="1" dirty="0" smtClean="0">
                <a:effectLst/>
              </a:rPr>
              <a:t>.</a:t>
            </a:r>
            <a:endParaRPr lang="en-US" sz="2800" dirty="0" smtClean="0"/>
          </a:p>
        </p:txBody>
      </p:sp>
      <p:pic>
        <p:nvPicPr>
          <p:cNvPr id="44037" name="Picture 9" descr="Fig23"/>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l="6409" t="11908" r="8656" b="49979"/>
          <a:stretch>
            <a:fillRect/>
          </a:stretch>
        </p:blipFill>
        <p:spPr>
          <a:xfrm>
            <a:off x="4953000" y="2057400"/>
            <a:ext cx="3810000" cy="2559050"/>
          </a:xfrm>
          <a:noFill/>
          <a:extLst>
            <a:ext uri="{909E8E84-426E-40DD-AFC4-6F175D3DCCD1}">
              <a14:hiddenFill xmlns:a14="http://schemas.microsoft.com/office/drawing/2010/main">
                <a:solidFill>
                  <a:srgbClr val="FFFFFF"/>
                </a:solidFill>
              </a14:hiddenFill>
            </a:ext>
          </a:extLst>
        </p:spPr>
      </p:pic>
      <p:sp>
        <p:nvSpPr>
          <p:cNvPr id="44038"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3326571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5175">
                                            <p:txEl>
                                              <p:pRg st="0" end="0"/>
                                            </p:txEl>
                                          </p:spTgt>
                                        </p:tgtEl>
                                        <p:attrNameLst>
                                          <p:attrName>style.visibility</p:attrName>
                                        </p:attrNameLst>
                                      </p:cBhvr>
                                      <p:to>
                                        <p:strVal val="visible"/>
                                      </p:to>
                                    </p:set>
                                    <p:animEffect transition="in" filter="box(in)">
                                      <p:cBhvr>
                                        <p:cTn id="7" dur="500"/>
                                        <p:tgtEl>
                                          <p:spTgt spid="1351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5175">
                                            <p:txEl>
                                              <p:pRg st="1" end="1"/>
                                            </p:txEl>
                                          </p:spTgt>
                                        </p:tgtEl>
                                        <p:attrNameLst>
                                          <p:attrName>style.visibility</p:attrName>
                                        </p:attrNameLst>
                                      </p:cBhvr>
                                      <p:to>
                                        <p:strVal val="visible"/>
                                      </p:to>
                                    </p:set>
                                    <p:animEffect transition="in" filter="box(in)">
                                      <p:cBhvr>
                                        <p:cTn id="12" dur="500"/>
                                        <p:tgtEl>
                                          <p:spTgt spid="1351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5"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2FB4EA91-28BC-493E-920C-15002F862645}" type="slidenum">
              <a:rPr lang="en-US" sz="1400" smtClean="0"/>
              <a:pPr eaLnBrk="1" hangingPunct="1"/>
              <a:t>83</a:t>
            </a:fld>
            <a:endParaRPr lang="en-US" sz="1400" smtClean="0"/>
          </a:p>
        </p:txBody>
      </p:sp>
      <p:sp>
        <p:nvSpPr>
          <p:cNvPr id="136197" name="Rectangle 5"/>
          <p:cNvSpPr>
            <a:spLocks noGrp="1" noChangeArrowheads="1"/>
          </p:cNvSpPr>
          <p:nvPr>
            <p:ph type="title"/>
          </p:nvPr>
        </p:nvSpPr>
        <p:spPr>
          <a:xfrm>
            <a:off x="457200" y="0"/>
            <a:ext cx="7772400" cy="1219200"/>
          </a:xfrm>
        </p:spPr>
        <p:txBody>
          <a:bodyPr/>
          <a:lstStyle/>
          <a:p>
            <a:pPr eaLnBrk="1" hangingPunct="1">
              <a:defRPr/>
            </a:pPr>
            <a:r>
              <a:rPr lang="en-US" b="1" dirty="0" smtClean="0"/>
              <a:t>Darwin’s Conclusion</a:t>
            </a:r>
          </a:p>
        </p:txBody>
      </p:sp>
      <p:sp>
        <p:nvSpPr>
          <p:cNvPr id="136198" name="Rectangle 6"/>
          <p:cNvSpPr>
            <a:spLocks noGrp="1" noChangeArrowheads="1"/>
          </p:cNvSpPr>
          <p:nvPr>
            <p:ph type="body" sz="half" idx="1"/>
          </p:nvPr>
        </p:nvSpPr>
        <p:spPr>
          <a:xfrm>
            <a:off x="304800" y="1600200"/>
            <a:ext cx="4191000" cy="4454525"/>
          </a:xfrm>
        </p:spPr>
        <p:txBody>
          <a:bodyPr/>
          <a:lstStyle/>
          <a:p>
            <a:pPr eaLnBrk="1" hangingPunct="1">
              <a:spcBef>
                <a:spcPct val="0"/>
              </a:spcBef>
              <a:buClrTx/>
              <a:buSzTx/>
              <a:buFontTx/>
              <a:buChar char="•"/>
              <a:defRPr/>
            </a:pPr>
            <a:r>
              <a:rPr lang="en-US" sz="2800" b="1" dirty="0" smtClean="0">
                <a:effectLst/>
              </a:rPr>
              <a:t>Individuals who inherit characteristics </a:t>
            </a:r>
            <a:r>
              <a:rPr lang="en-US" sz="2800" b="1" dirty="0" smtClean="0">
                <a:solidFill>
                  <a:srgbClr val="CC3300"/>
                </a:solidFill>
                <a:effectLst/>
              </a:rPr>
              <a:t>most fit for their environment</a:t>
            </a:r>
            <a:r>
              <a:rPr lang="en-US" sz="2800" b="1" dirty="0" smtClean="0">
                <a:effectLst/>
              </a:rPr>
              <a:t> are likely to leave more offspring than less fit individuals</a:t>
            </a:r>
          </a:p>
          <a:p>
            <a:pPr eaLnBrk="1" hangingPunct="1">
              <a:spcBef>
                <a:spcPct val="0"/>
              </a:spcBef>
              <a:buClrTx/>
              <a:buSzTx/>
              <a:buFontTx/>
              <a:buChar char="•"/>
              <a:defRPr/>
            </a:pPr>
            <a:r>
              <a:rPr lang="en-US" sz="2800" b="1" dirty="0" smtClean="0">
                <a:effectLst/>
              </a:rPr>
              <a:t>Called </a:t>
            </a:r>
            <a:r>
              <a:rPr lang="en-US" sz="2800" b="1" dirty="0" smtClean="0">
                <a:solidFill>
                  <a:srgbClr val="CC3300"/>
                </a:solidFill>
                <a:effectLst/>
              </a:rPr>
              <a:t>Natural Selection</a:t>
            </a:r>
            <a:endParaRPr lang="en-US" sz="2800" b="1" dirty="0" smtClean="0"/>
          </a:p>
        </p:txBody>
      </p:sp>
      <p:pic>
        <p:nvPicPr>
          <p:cNvPr id="45061" name="Picture 8" descr="139409"/>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419600" y="1524000"/>
            <a:ext cx="4495800" cy="4419600"/>
          </a:xfrm>
          <a:noFill/>
          <a:extLst>
            <a:ext uri="{909E8E84-426E-40DD-AFC4-6F175D3DCCD1}">
              <a14:hiddenFill xmlns:a14="http://schemas.microsoft.com/office/drawing/2010/main">
                <a:solidFill>
                  <a:srgbClr val="FFFFFF"/>
                </a:solidFill>
              </a14:hiddenFill>
            </a:ext>
          </a:extLst>
        </p:spPr>
      </p:pic>
      <p:sp>
        <p:nvSpPr>
          <p:cNvPr id="45062"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3812742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6198">
                                            <p:txEl>
                                              <p:pRg st="0" end="0"/>
                                            </p:txEl>
                                          </p:spTgt>
                                        </p:tgtEl>
                                        <p:attrNameLst>
                                          <p:attrName>style.visibility</p:attrName>
                                        </p:attrNameLst>
                                      </p:cBhvr>
                                      <p:to>
                                        <p:strVal val="visible"/>
                                      </p:to>
                                    </p:set>
                                    <p:animEffect transition="in" filter="checkerboard(across)">
                                      <p:cBhvr>
                                        <p:cTn id="7" dur="500"/>
                                        <p:tgtEl>
                                          <p:spTgt spid="1361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6198">
                                            <p:txEl>
                                              <p:pRg st="1" end="1"/>
                                            </p:txEl>
                                          </p:spTgt>
                                        </p:tgtEl>
                                        <p:attrNameLst>
                                          <p:attrName>style.visibility</p:attrName>
                                        </p:attrNameLst>
                                      </p:cBhvr>
                                      <p:to>
                                        <p:strVal val="visible"/>
                                      </p:to>
                                    </p:set>
                                    <p:animEffect transition="in" filter="checkerboard(across)">
                                      <p:cBhvr>
                                        <p:cTn id="12" dur="500"/>
                                        <p:tgtEl>
                                          <p:spTgt spid="1361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8"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F48630B2-48A9-4401-861D-97CFE777F692}" type="slidenum">
              <a:rPr lang="en-US" sz="1400" smtClean="0"/>
              <a:pPr eaLnBrk="1" hangingPunct="1"/>
              <a:t>84</a:t>
            </a:fld>
            <a:endParaRPr lang="en-US" sz="1400" smtClean="0"/>
          </a:p>
        </p:txBody>
      </p:sp>
      <p:sp>
        <p:nvSpPr>
          <p:cNvPr id="137218" name="Text Box 2"/>
          <p:cNvSpPr txBox="1">
            <a:spLocks noChangeArrowheads="1"/>
          </p:cNvSpPr>
          <p:nvPr/>
        </p:nvSpPr>
        <p:spPr bwMode="auto">
          <a:xfrm>
            <a:off x="533400" y="3657600"/>
            <a:ext cx="8305800" cy="3016250"/>
          </a:xfrm>
          <a:prstGeom prst="rect">
            <a:avLst/>
          </a:prstGeom>
          <a:noFill/>
          <a:ln w="9525">
            <a:noFill/>
            <a:miter lim="800000"/>
            <a:headEnd/>
            <a:tailEnd/>
          </a:ln>
          <a:effectLst/>
        </p:spPr>
        <p:txBody>
          <a:bodyPr>
            <a:spAutoFit/>
          </a:bodyPr>
          <a:lstStyle/>
          <a:p>
            <a:pPr>
              <a:buFontTx/>
              <a:buChar char="•"/>
              <a:defRPr/>
            </a:pPr>
            <a:r>
              <a:rPr lang="en-US" sz="3200" b="1" dirty="0">
                <a:effectLst>
                  <a:outerShdw blurRad="38100" dist="38100" dir="2700000" algn="tl">
                    <a:srgbClr val="000000"/>
                  </a:outerShdw>
                </a:effectLst>
              </a:rPr>
              <a:t>The </a:t>
            </a:r>
            <a:r>
              <a:rPr lang="en-US" sz="3200" b="1" dirty="0">
                <a:solidFill>
                  <a:srgbClr val="CC3300"/>
                </a:solidFill>
                <a:effectLst>
                  <a:outerShdw blurRad="38100" dist="38100" dir="2700000" algn="tl">
                    <a:srgbClr val="000000"/>
                  </a:outerShdw>
                </a:effectLst>
              </a:rPr>
              <a:t>unequal ability of individuals to survive and reproduce</a:t>
            </a:r>
            <a:r>
              <a:rPr lang="en-US" sz="3200" b="1" dirty="0">
                <a:effectLst>
                  <a:outerShdw blurRad="38100" dist="38100" dir="2700000" algn="tl">
                    <a:srgbClr val="000000"/>
                  </a:outerShdw>
                </a:effectLst>
              </a:rPr>
              <a:t> leads to a gradual change in a population, with favorable characteristics accumulating over generations </a:t>
            </a:r>
            <a:r>
              <a:rPr lang="en-US" sz="3200" b="1" dirty="0">
                <a:solidFill>
                  <a:srgbClr val="CC3300"/>
                </a:solidFill>
                <a:effectLst>
                  <a:outerShdw blurRad="38100" dist="38100" dir="2700000" algn="tl">
                    <a:srgbClr val="000000"/>
                  </a:outerShdw>
                </a:effectLst>
              </a:rPr>
              <a:t>(natural selection)</a:t>
            </a:r>
            <a:endParaRPr lang="en-US" sz="3200" b="1" dirty="0">
              <a:effectLst>
                <a:outerShdw blurRad="38100" dist="38100" dir="2700000" algn="tl">
                  <a:srgbClr val="000000"/>
                </a:outerShdw>
              </a:effectLst>
            </a:endParaRPr>
          </a:p>
          <a:p>
            <a:pPr>
              <a:buFontTx/>
              <a:buChar char="•"/>
              <a:defRPr/>
            </a:pPr>
            <a:r>
              <a:rPr lang="en-US" sz="3200" b="1" dirty="0">
                <a:solidFill>
                  <a:srgbClr val="66FF33"/>
                </a:solidFill>
                <a:effectLst>
                  <a:outerShdw blurRad="38100" dist="38100" dir="2700000" algn="tl">
                    <a:srgbClr val="000000"/>
                  </a:outerShdw>
                </a:effectLst>
              </a:rPr>
              <a:t>New species evolve</a:t>
            </a:r>
          </a:p>
        </p:txBody>
      </p:sp>
      <p:pic>
        <p:nvPicPr>
          <p:cNvPr id="46084" name="Picture 3" descr="0303l"/>
          <p:cNvPicPr>
            <a:picLocks noChangeAspect="1" noChangeArrowheads="1"/>
          </p:cNvPicPr>
          <p:nvPr/>
        </p:nvPicPr>
        <p:blipFill>
          <a:blip r:embed="rId3">
            <a:extLst>
              <a:ext uri="{28A0092B-C50C-407E-A947-70E740481C1C}">
                <a14:useLocalDpi xmlns:a14="http://schemas.microsoft.com/office/drawing/2010/main" val="0"/>
              </a:ext>
            </a:extLst>
          </a:blip>
          <a:srcRect t="19865" b="7559"/>
          <a:stretch>
            <a:fillRect/>
          </a:stretch>
        </p:blipFill>
        <p:spPr bwMode="auto">
          <a:xfrm>
            <a:off x="2971800" y="228600"/>
            <a:ext cx="5934075"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2" name="Text Box 6"/>
          <p:cNvSpPr txBox="1">
            <a:spLocks noChangeArrowheads="1"/>
          </p:cNvSpPr>
          <p:nvPr/>
        </p:nvSpPr>
        <p:spPr bwMode="auto">
          <a:xfrm>
            <a:off x="228600" y="381000"/>
            <a:ext cx="2743200" cy="2771775"/>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lang="en-US" sz="4400" b="1" dirty="0">
                <a:solidFill>
                  <a:schemeClr val="tx2"/>
                </a:solidFill>
                <a:effectLst>
                  <a:outerShdw blurRad="38100" dist="38100" dir="2700000" algn="tl">
                    <a:srgbClr val="000000"/>
                  </a:outerShdw>
                </a:effectLst>
              </a:rPr>
              <a:t>Darwin’s Theory of Evolution</a:t>
            </a:r>
          </a:p>
        </p:txBody>
      </p:sp>
      <p:sp>
        <p:nvSpPr>
          <p:cNvPr id="46086"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3607594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box(in)">
                                      <p:cBhvr>
                                        <p:cTn id="7" dur="500"/>
                                        <p:tgtEl>
                                          <p:spTgt spid="137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1"/>
          <p:cNvSpPr>
            <a:spLocks noGrp="1" noChangeArrowheads="1"/>
          </p:cNvSpPr>
          <p:nvPr>
            <p:ph type="sldNum" sz="quarter" idx="429496729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C0841328-1799-4776-A4B5-894D2F659B6D}" type="slidenum">
              <a:rPr lang="en-US" sz="1400" smtClean="0">
                <a:solidFill>
                  <a:srgbClr val="FFFFFF"/>
                </a:solidFill>
              </a:rPr>
              <a:pPr eaLnBrk="1" hangingPunct="1"/>
              <a:t>85</a:t>
            </a:fld>
            <a:endParaRPr lang="en-US" sz="1400" smtClean="0">
              <a:solidFill>
                <a:srgbClr val="FFFFFF"/>
              </a:solidFill>
            </a:endParaRPr>
          </a:p>
        </p:txBody>
      </p:sp>
      <p:sp>
        <p:nvSpPr>
          <p:cNvPr id="235522" name="Rectangle 2"/>
          <p:cNvSpPr>
            <a:spLocks noGrp="1" noChangeArrowheads="1"/>
          </p:cNvSpPr>
          <p:nvPr>
            <p:ph type="ctrTitle" idx="4294967295"/>
          </p:nvPr>
        </p:nvSpPr>
        <p:spPr>
          <a:xfrm>
            <a:off x="685800" y="1143000"/>
            <a:ext cx="7772400" cy="1143000"/>
          </a:xfrm>
        </p:spPr>
        <p:txBody>
          <a:bodyPr lIns="92075" tIns="46038" rIns="92075" bIns="46038" anchor="ctr">
            <a:normAutofit fontScale="90000"/>
          </a:bodyPr>
          <a:lstStyle/>
          <a:p>
            <a:pPr eaLnBrk="1" hangingPunct="1">
              <a:defRPr/>
            </a:pPr>
            <a:r>
              <a:rPr lang="en-US" sz="5400" b="1" dirty="0" smtClean="0"/>
              <a:t>Darwin’s Theory of Evolution</a:t>
            </a:r>
          </a:p>
        </p:txBody>
      </p:sp>
      <p:sp>
        <p:nvSpPr>
          <p:cNvPr id="235523" name="Rectangle 3"/>
          <p:cNvSpPr>
            <a:spLocks noGrp="1" noChangeArrowheads="1"/>
          </p:cNvSpPr>
          <p:nvPr>
            <p:ph type="subTitle" idx="4294967295"/>
          </p:nvPr>
        </p:nvSpPr>
        <p:spPr>
          <a:xfrm>
            <a:off x="1371600" y="3276600"/>
            <a:ext cx="6400800" cy="1295400"/>
          </a:xfrm>
          <a:ln/>
        </p:spPr>
        <p:txBody>
          <a:bodyPr lIns="92075" tIns="46038" rIns="92075" bIns="46038"/>
          <a:lstStyle/>
          <a:p>
            <a:pPr marL="0" indent="0" algn="ctr" eaLnBrk="1" hangingPunct="1">
              <a:buFont typeface="Wingdings" pitchFamily="2" charset="2"/>
              <a:buNone/>
              <a:defRPr/>
            </a:pPr>
            <a:r>
              <a:rPr lang="en-US" b="1" dirty="0" smtClean="0">
                <a:solidFill>
                  <a:srgbClr val="CC3300"/>
                </a:solidFill>
              </a:rPr>
              <a:t>Organisms Change Over Time</a:t>
            </a:r>
          </a:p>
        </p:txBody>
      </p:sp>
      <p:sp>
        <p:nvSpPr>
          <p:cNvPr id="52229" name="Footer Placeholder 4"/>
          <p:cNvSpPr>
            <a:spLocks noGrp="1"/>
          </p:cNvSpPr>
          <p:nvPr>
            <p:ph type="ftr" sz="quarter" idx="429496729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solidFill>
                  <a:srgbClr val="FFFFFF"/>
                </a:solidFill>
              </a:rPr>
              <a:t>copyright cmassengale</a:t>
            </a:r>
          </a:p>
        </p:txBody>
      </p:sp>
    </p:spTree>
    <p:extLst>
      <p:ext uri="{BB962C8B-B14F-4D97-AF65-F5344CB8AC3E}">
        <p14:creationId xmlns:p14="http://schemas.microsoft.com/office/powerpoint/2010/main" val="187471948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anim calcmode="lin" valueType="num">
                                      <p:cBhvr>
                                        <p:cTn id="7" dur="1000" fill="hold"/>
                                        <p:tgtEl>
                                          <p:spTgt spid="23552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3552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355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D6158876-0F83-4279-8888-70519D537C82}" type="slidenum">
              <a:rPr lang="en-US" sz="1400" smtClean="0"/>
              <a:pPr eaLnBrk="1" hangingPunct="1"/>
              <a:t>86</a:t>
            </a:fld>
            <a:endParaRPr lang="en-US" sz="1400" smtClean="0"/>
          </a:p>
        </p:txBody>
      </p:sp>
      <p:sp>
        <p:nvSpPr>
          <p:cNvPr id="218117" name="Rectangle 5"/>
          <p:cNvSpPr>
            <a:spLocks noGrp="1" noChangeArrowheads="1"/>
          </p:cNvSpPr>
          <p:nvPr>
            <p:ph type="title"/>
          </p:nvPr>
        </p:nvSpPr>
        <p:spPr>
          <a:xfrm>
            <a:off x="685800" y="304800"/>
            <a:ext cx="7772400" cy="1219200"/>
          </a:xfrm>
        </p:spPr>
        <p:txBody>
          <a:bodyPr>
            <a:normAutofit fontScale="90000"/>
          </a:bodyPr>
          <a:lstStyle/>
          <a:p>
            <a:pPr eaLnBrk="1" hangingPunct="1">
              <a:defRPr/>
            </a:pPr>
            <a:r>
              <a:rPr lang="en-US" sz="4000" b="1" dirty="0" smtClean="0"/>
              <a:t>Common Descent with Modification</a:t>
            </a:r>
          </a:p>
        </p:txBody>
      </p:sp>
      <p:sp>
        <p:nvSpPr>
          <p:cNvPr id="218118" name="Rectangle 6"/>
          <p:cNvSpPr>
            <a:spLocks noGrp="1" noChangeArrowheads="1"/>
          </p:cNvSpPr>
          <p:nvPr>
            <p:ph type="body" sz="half" idx="1"/>
          </p:nvPr>
        </p:nvSpPr>
        <p:spPr>
          <a:xfrm>
            <a:off x="533400" y="1676400"/>
            <a:ext cx="3810000" cy="4343400"/>
          </a:xfrm>
        </p:spPr>
        <p:txBody>
          <a:bodyPr>
            <a:normAutofit lnSpcReduction="10000"/>
          </a:bodyPr>
          <a:lstStyle/>
          <a:p>
            <a:pPr eaLnBrk="1" hangingPunct="1">
              <a:defRPr/>
            </a:pPr>
            <a:r>
              <a:rPr lang="en-US" sz="2800" b="1" dirty="0" smtClean="0"/>
              <a:t>Darwin proposed that organisms descended from </a:t>
            </a:r>
            <a:r>
              <a:rPr lang="en-US" sz="2800" b="1" dirty="0" smtClean="0">
                <a:solidFill>
                  <a:srgbClr val="CC3300"/>
                </a:solidFill>
              </a:rPr>
              <a:t>common ancestors</a:t>
            </a:r>
          </a:p>
          <a:p>
            <a:pPr eaLnBrk="1" hangingPunct="1">
              <a:defRPr/>
            </a:pPr>
            <a:r>
              <a:rPr lang="en-US" sz="2800" b="1" dirty="0" smtClean="0"/>
              <a:t>Idea that organisms </a:t>
            </a:r>
            <a:r>
              <a:rPr lang="en-US" sz="2800" b="1" dirty="0" smtClean="0">
                <a:solidFill>
                  <a:srgbClr val="CC3300"/>
                </a:solidFill>
              </a:rPr>
              <a:t>change with time</a:t>
            </a:r>
            <a:r>
              <a:rPr lang="en-US" sz="2800" b="1" dirty="0" smtClean="0"/>
              <a:t>, diverging from a common form</a:t>
            </a:r>
          </a:p>
          <a:p>
            <a:pPr eaLnBrk="1" hangingPunct="1">
              <a:defRPr/>
            </a:pPr>
            <a:r>
              <a:rPr lang="en-US" sz="2800" b="1" dirty="0" smtClean="0"/>
              <a:t>Caused </a:t>
            </a:r>
            <a:r>
              <a:rPr lang="en-US" sz="2800" b="1" dirty="0" smtClean="0">
                <a:solidFill>
                  <a:srgbClr val="66FF33"/>
                </a:solidFill>
              </a:rPr>
              <a:t>evolution of new species</a:t>
            </a:r>
            <a:r>
              <a:rPr lang="en-US" sz="2800" b="1" dirty="0" smtClean="0"/>
              <a:t> </a:t>
            </a:r>
          </a:p>
        </p:txBody>
      </p:sp>
      <p:pic>
        <p:nvPicPr>
          <p:cNvPr id="53253" name="Picture 8" descr="0100l"/>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45828" t="8699" r="12460" b="5327"/>
          <a:stretch>
            <a:fillRect/>
          </a:stretch>
        </p:blipFill>
        <p:spPr>
          <a:xfrm>
            <a:off x="5105400" y="1676400"/>
            <a:ext cx="3352800" cy="4572000"/>
          </a:xfrm>
          <a:noFill/>
          <a:extLst>
            <a:ext uri="{909E8E84-426E-40DD-AFC4-6F175D3DCCD1}">
              <a14:hiddenFill xmlns:a14="http://schemas.microsoft.com/office/drawing/2010/main">
                <a:solidFill>
                  <a:srgbClr val="FFFFFF"/>
                </a:solidFill>
              </a14:hiddenFill>
            </a:ext>
          </a:extLst>
        </p:spPr>
      </p:pic>
      <p:sp>
        <p:nvSpPr>
          <p:cNvPr id="53254" name="Footer Placeholder 5"/>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176852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8118">
                                            <p:txEl>
                                              <p:pRg st="0" end="0"/>
                                            </p:txEl>
                                          </p:spTgt>
                                        </p:tgtEl>
                                        <p:attrNameLst>
                                          <p:attrName>style.visibility</p:attrName>
                                        </p:attrNameLst>
                                      </p:cBhvr>
                                      <p:to>
                                        <p:strVal val="visible"/>
                                      </p:to>
                                    </p:set>
                                    <p:animEffect transition="in" filter="checkerboard(across)">
                                      <p:cBhvr>
                                        <p:cTn id="7" dur="500"/>
                                        <p:tgtEl>
                                          <p:spTgt spid="2181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18118">
                                            <p:txEl>
                                              <p:pRg st="1" end="1"/>
                                            </p:txEl>
                                          </p:spTgt>
                                        </p:tgtEl>
                                        <p:attrNameLst>
                                          <p:attrName>style.visibility</p:attrName>
                                        </p:attrNameLst>
                                      </p:cBhvr>
                                      <p:to>
                                        <p:strVal val="visible"/>
                                      </p:to>
                                    </p:set>
                                    <p:animEffect transition="in" filter="checkerboard(across)">
                                      <p:cBhvr>
                                        <p:cTn id="12" dur="500"/>
                                        <p:tgtEl>
                                          <p:spTgt spid="21811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18118">
                                            <p:txEl>
                                              <p:pRg st="2" end="2"/>
                                            </p:txEl>
                                          </p:spTgt>
                                        </p:tgtEl>
                                        <p:attrNameLst>
                                          <p:attrName>style.visibility</p:attrName>
                                        </p:attrNameLst>
                                      </p:cBhvr>
                                      <p:to>
                                        <p:strVal val="visible"/>
                                      </p:to>
                                    </p:set>
                                    <p:animEffect transition="in" filter="checkerboard(across)">
                                      <p:cBhvr>
                                        <p:cTn id="17" dur="500"/>
                                        <p:tgtEl>
                                          <p:spTgt spid="2181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B59E040A-A850-4F7C-BAE0-344E8A95E81D}" type="slidenum">
              <a:rPr lang="en-US" sz="1400" smtClean="0"/>
              <a:pPr eaLnBrk="1" hangingPunct="1"/>
              <a:t>87</a:t>
            </a:fld>
            <a:endParaRPr lang="en-US" sz="1400" smtClean="0"/>
          </a:p>
        </p:txBody>
      </p:sp>
      <p:sp>
        <p:nvSpPr>
          <p:cNvPr id="54275" name="Text Box 3"/>
          <p:cNvSpPr txBox="1">
            <a:spLocks noChangeArrowheads="1"/>
          </p:cNvSpPr>
          <p:nvPr/>
        </p:nvSpPr>
        <p:spPr bwMode="auto">
          <a:xfrm>
            <a:off x="1752600" y="61722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a:latin typeface="Times New Roman" pitchFamily="18" charset="0"/>
              </a:rPr>
              <a:t>.</a:t>
            </a:r>
          </a:p>
        </p:txBody>
      </p:sp>
      <p:sp>
        <p:nvSpPr>
          <p:cNvPr id="54276" name="Rectangle 5"/>
          <p:cNvSpPr>
            <a:spLocks noGrp="1" noChangeArrowheads="1"/>
          </p:cNvSpPr>
          <p:nvPr>
            <p:ph type="title"/>
          </p:nvPr>
        </p:nvSpPr>
        <p:spPr>
          <a:xfrm>
            <a:off x="838200" y="304800"/>
            <a:ext cx="7772400" cy="1219200"/>
          </a:xfrm>
        </p:spPr>
        <p:txBody>
          <a:bodyPr/>
          <a:lstStyle/>
          <a:p>
            <a:pPr eaLnBrk="1" hangingPunct="1"/>
            <a:r>
              <a:rPr lang="en-US" b="1" smtClean="0">
                <a:effectLst/>
              </a:rPr>
              <a:t>Natural Selection</a:t>
            </a:r>
          </a:p>
        </p:txBody>
      </p:sp>
      <p:sp>
        <p:nvSpPr>
          <p:cNvPr id="220166" name="Rectangle 6"/>
          <p:cNvSpPr>
            <a:spLocks noGrp="1" noChangeArrowheads="1"/>
          </p:cNvSpPr>
          <p:nvPr>
            <p:ph type="body" sz="half" idx="1"/>
          </p:nvPr>
        </p:nvSpPr>
        <p:spPr>
          <a:xfrm>
            <a:off x="304800" y="1641475"/>
            <a:ext cx="4572000" cy="4454525"/>
          </a:xfrm>
        </p:spPr>
        <p:txBody>
          <a:bodyPr/>
          <a:lstStyle/>
          <a:p>
            <a:pPr eaLnBrk="1" hangingPunct="1">
              <a:lnSpc>
                <a:spcPct val="80000"/>
              </a:lnSpc>
              <a:defRPr/>
            </a:pPr>
            <a:r>
              <a:rPr lang="en-US" sz="2800" b="1" dirty="0" smtClean="0">
                <a:solidFill>
                  <a:srgbClr val="CC3300"/>
                </a:solidFill>
              </a:rPr>
              <a:t>Driving force</a:t>
            </a:r>
            <a:r>
              <a:rPr lang="en-US" sz="2800" b="1" dirty="0" smtClean="0"/>
              <a:t> for evolution</a:t>
            </a:r>
          </a:p>
          <a:p>
            <a:pPr eaLnBrk="1" hangingPunct="1">
              <a:lnSpc>
                <a:spcPct val="80000"/>
              </a:lnSpc>
              <a:defRPr/>
            </a:pPr>
            <a:r>
              <a:rPr lang="en-US" sz="2800" b="1" dirty="0" smtClean="0"/>
              <a:t>During the struggle for resources, </a:t>
            </a:r>
            <a:r>
              <a:rPr lang="en-US" sz="2800" b="1" dirty="0" smtClean="0">
                <a:solidFill>
                  <a:srgbClr val="CC3300"/>
                </a:solidFill>
              </a:rPr>
              <a:t>strongest survive &amp; reproduce</a:t>
            </a:r>
          </a:p>
          <a:p>
            <a:pPr eaLnBrk="1" hangingPunct="1">
              <a:lnSpc>
                <a:spcPct val="80000"/>
              </a:lnSpc>
              <a:defRPr/>
            </a:pPr>
            <a:r>
              <a:rPr lang="en-US" sz="2800" b="1" dirty="0" smtClean="0"/>
              <a:t>Idea that at least </a:t>
            </a:r>
            <a:r>
              <a:rPr lang="en-US" sz="2800" b="1" dirty="0" smtClean="0">
                <a:solidFill>
                  <a:srgbClr val="CC3300"/>
                </a:solidFill>
              </a:rPr>
              <a:t>some of the differences</a:t>
            </a:r>
            <a:r>
              <a:rPr lang="en-US" sz="2800" b="1" dirty="0" smtClean="0"/>
              <a:t> between individuals, which impact their survival and fertility, are </a:t>
            </a:r>
            <a:r>
              <a:rPr lang="en-US" sz="2800" b="1" dirty="0" smtClean="0">
                <a:solidFill>
                  <a:srgbClr val="66FF33"/>
                </a:solidFill>
              </a:rPr>
              <a:t>inheritable</a:t>
            </a:r>
            <a:r>
              <a:rPr lang="en-US" sz="2800" b="1" dirty="0" smtClean="0"/>
              <a:t> </a:t>
            </a:r>
          </a:p>
        </p:txBody>
      </p:sp>
      <p:pic>
        <p:nvPicPr>
          <p:cNvPr id="54278" name="Picture 8" descr="22-12-InsecticideResist-L"/>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b="2667"/>
          <a:stretch>
            <a:fillRect/>
          </a:stretch>
        </p:blipFill>
        <p:spPr>
          <a:xfrm>
            <a:off x="5181600" y="1600200"/>
            <a:ext cx="3603625" cy="4724400"/>
          </a:xfrm>
          <a:noFill/>
          <a:extLst>
            <a:ext uri="{909E8E84-426E-40DD-AFC4-6F175D3DCCD1}">
              <a14:hiddenFill xmlns:a14="http://schemas.microsoft.com/office/drawing/2010/main">
                <a:solidFill>
                  <a:srgbClr val="FFFFFF"/>
                </a:solidFill>
              </a14:hiddenFill>
            </a:ext>
          </a:extLst>
        </p:spPr>
      </p:pic>
      <p:sp>
        <p:nvSpPr>
          <p:cNvPr id="54279" name="Footer Placeholder 6"/>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093934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0166">
                                            <p:txEl>
                                              <p:pRg st="0" end="0"/>
                                            </p:txEl>
                                          </p:spTgt>
                                        </p:tgtEl>
                                        <p:attrNameLst>
                                          <p:attrName>style.visibility</p:attrName>
                                        </p:attrNameLst>
                                      </p:cBhvr>
                                      <p:to>
                                        <p:strVal val="visible"/>
                                      </p:to>
                                    </p:set>
                                    <p:animEffect transition="in" filter="checkerboard(across)">
                                      <p:cBhvr>
                                        <p:cTn id="7" dur="500"/>
                                        <p:tgtEl>
                                          <p:spTgt spid="2201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0166">
                                            <p:txEl>
                                              <p:pRg st="1" end="1"/>
                                            </p:txEl>
                                          </p:spTgt>
                                        </p:tgtEl>
                                        <p:attrNameLst>
                                          <p:attrName>style.visibility</p:attrName>
                                        </p:attrNameLst>
                                      </p:cBhvr>
                                      <p:to>
                                        <p:strVal val="visible"/>
                                      </p:to>
                                    </p:set>
                                    <p:animEffect transition="in" filter="checkerboard(across)">
                                      <p:cBhvr>
                                        <p:cTn id="12" dur="500"/>
                                        <p:tgtEl>
                                          <p:spTgt spid="2201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20166">
                                            <p:txEl>
                                              <p:pRg st="2" end="2"/>
                                            </p:txEl>
                                          </p:spTgt>
                                        </p:tgtEl>
                                        <p:attrNameLst>
                                          <p:attrName>style.visibility</p:attrName>
                                        </p:attrNameLst>
                                      </p:cBhvr>
                                      <p:to>
                                        <p:strVal val="visible"/>
                                      </p:to>
                                    </p:set>
                                    <p:animEffect transition="in" filter="checkerboard(across)">
                                      <p:cBhvr>
                                        <p:cTn id="17" dur="500"/>
                                        <p:tgtEl>
                                          <p:spTgt spid="2201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6"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FA3D3323-DA4B-4650-BE9F-411E4C543C46}" type="slidenum">
              <a:rPr lang="en-US" sz="1400" smtClean="0"/>
              <a:pPr eaLnBrk="1" hangingPunct="1"/>
              <a:t>88</a:t>
            </a:fld>
            <a:endParaRPr lang="en-US" sz="1400" smtClean="0"/>
          </a:p>
        </p:txBody>
      </p:sp>
      <p:sp>
        <p:nvSpPr>
          <p:cNvPr id="63490" name="Rectangle 2"/>
          <p:cNvSpPr>
            <a:spLocks noGrp="1" noChangeArrowheads="1"/>
          </p:cNvSpPr>
          <p:nvPr>
            <p:ph type="title"/>
          </p:nvPr>
        </p:nvSpPr>
        <p:spPr/>
        <p:txBody>
          <a:bodyPr>
            <a:normAutofit fontScale="90000"/>
          </a:bodyPr>
          <a:lstStyle/>
          <a:p>
            <a:pPr eaLnBrk="1" hangingPunct="1">
              <a:defRPr/>
            </a:pPr>
            <a:r>
              <a:rPr lang="en-US" sz="4000" b="1" dirty="0" smtClean="0"/>
              <a:t>Evolution By Natural Selection Concepts</a:t>
            </a:r>
          </a:p>
        </p:txBody>
      </p:sp>
      <p:sp>
        <p:nvSpPr>
          <p:cNvPr id="63491" name="Rectangle 3"/>
          <p:cNvSpPr>
            <a:spLocks noGrp="1" noChangeArrowheads="1"/>
          </p:cNvSpPr>
          <p:nvPr>
            <p:ph type="body" idx="1"/>
          </p:nvPr>
        </p:nvSpPr>
        <p:spPr>
          <a:xfrm>
            <a:off x="685800" y="1828800"/>
            <a:ext cx="7772400" cy="4267200"/>
          </a:xfrm>
        </p:spPr>
        <p:txBody>
          <a:bodyPr/>
          <a:lstStyle/>
          <a:p>
            <a:pPr eaLnBrk="1" hangingPunct="1">
              <a:defRPr/>
            </a:pPr>
            <a:r>
              <a:rPr lang="en-US" b="1" dirty="0" smtClean="0">
                <a:solidFill>
                  <a:srgbClr val="CC3300"/>
                </a:solidFill>
              </a:rPr>
              <a:t>The Struggle for Existence</a:t>
            </a:r>
            <a:r>
              <a:rPr lang="en-US" b="1" dirty="0" smtClean="0"/>
              <a:t> (compete for food, mates, space, water, etc.)</a:t>
            </a:r>
          </a:p>
          <a:p>
            <a:pPr eaLnBrk="1" hangingPunct="1">
              <a:defRPr/>
            </a:pPr>
            <a:r>
              <a:rPr lang="en-US" b="1" dirty="0" smtClean="0">
                <a:solidFill>
                  <a:srgbClr val="CC3300"/>
                </a:solidFill>
              </a:rPr>
              <a:t>Survival of the Fittest</a:t>
            </a:r>
            <a:r>
              <a:rPr lang="en-US" b="1" dirty="0" smtClean="0"/>
              <a:t> (strongest able to survive and reproduce)</a:t>
            </a:r>
          </a:p>
          <a:p>
            <a:pPr eaLnBrk="1" hangingPunct="1">
              <a:defRPr/>
            </a:pPr>
            <a:r>
              <a:rPr lang="en-US" b="1" dirty="0" smtClean="0">
                <a:solidFill>
                  <a:srgbClr val="CC3300"/>
                </a:solidFill>
              </a:rPr>
              <a:t>Descent with Modification </a:t>
            </a:r>
            <a:r>
              <a:rPr lang="en-US" b="1" dirty="0" smtClean="0"/>
              <a:t>(new species arise from common ancestor replacing less fit species)</a:t>
            </a:r>
          </a:p>
        </p:txBody>
      </p:sp>
      <p:sp>
        <p:nvSpPr>
          <p:cNvPr id="66565"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1483832279"/>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checkerboard(across)">
                                      <p:cBhvr>
                                        <p:cTn id="7" dur="500"/>
                                        <p:tgtEl>
                                          <p:spTgt spid="63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checkerboard(across)">
                                      <p:cBhvr>
                                        <p:cTn id="12" dur="500"/>
                                        <p:tgtEl>
                                          <p:spTgt spid="634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checkerboard(across)">
                                      <p:cBhvr>
                                        <p:cTn id="17" dur="500"/>
                                        <p:tgtEl>
                                          <p:spTgt spid="634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5EB4766B-F78E-4D0F-B3FD-7625B6094C4C}" type="slidenum">
              <a:rPr lang="en-US" sz="1400" smtClean="0"/>
              <a:pPr eaLnBrk="1" hangingPunct="1"/>
              <a:t>89</a:t>
            </a:fld>
            <a:endParaRPr lang="en-US" sz="1400" smtClean="0"/>
          </a:p>
        </p:txBody>
      </p:sp>
      <p:sp>
        <p:nvSpPr>
          <p:cNvPr id="84994" name="Rectangle 2"/>
          <p:cNvSpPr>
            <a:spLocks noGrp="1" noChangeArrowheads="1"/>
          </p:cNvSpPr>
          <p:nvPr>
            <p:ph type="title"/>
          </p:nvPr>
        </p:nvSpPr>
        <p:spPr/>
        <p:txBody>
          <a:bodyPr/>
          <a:lstStyle/>
          <a:p>
            <a:pPr eaLnBrk="1" hangingPunct="1">
              <a:defRPr/>
            </a:pPr>
            <a:r>
              <a:rPr lang="en-US" b="1" dirty="0" smtClean="0"/>
              <a:t>Darwin's Theory</a:t>
            </a:r>
          </a:p>
        </p:txBody>
      </p:sp>
      <p:sp>
        <p:nvSpPr>
          <p:cNvPr id="84995" name="Rectangle 3"/>
          <p:cNvSpPr>
            <a:spLocks noGrp="1" noChangeArrowheads="1"/>
          </p:cNvSpPr>
          <p:nvPr>
            <p:ph type="body" idx="1"/>
          </p:nvPr>
        </p:nvSpPr>
        <p:spPr/>
        <p:txBody>
          <a:bodyPr/>
          <a:lstStyle/>
          <a:p>
            <a:pPr marL="609600" indent="-609600" eaLnBrk="1" hangingPunct="1">
              <a:buFont typeface="Wingdings" pitchFamily="2" charset="2"/>
              <a:buAutoNum type="arabicPeriod"/>
              <a:defRPr/>
            </a:pPr>
            <a:r>
              <a:rPr lang="en-US" b="1" dirty="0" smtClean="0"/>
              <a:t>Individual Organisms In Nature Differ From One Another. Some Of This Variation Is Inherited</a:t>
            </a:r>
          </a:p>
          <a:p>
            <a:pPr marL="609600" indent="-609600" eaLnBrk="1" hangingPunct="1">
              <a:buFont typeface="Wingdings" pitchFamily="2" charset="2"/>
              <a:buAutoNum type="arabicPeriod"/>
              <a:defRPr/>
            </a:pPr>
            <a:r>
              <a:rPr lang="en-US" b="1" dirty="0" smtClean="0"/>
              <a:t>Organisms In Nature Produce More Offspring Than Can Survive, And Many Of These Offspring Do No Reproduce</a:t>
            </a:r>
          </a:p>
        </p:txBody>
      </p:sp>
      <p:sp>
        <p:nvSpPr>
          <p:cNvPr id="99333"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428985465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checkerboard(across)">
                                      <p:cBhvr>
                                        <p:cTn id="7" dur="500"/>
                                        <p:tgtEl>
                                          <p:spTgt spid="84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Effect transition="in" filter="checkerboard(across)">
                                      <p:cBhvr>
                                        <p:cTn id="12" dur="500"/>
                                        <p:tgtEl>
                                          <p:spTgt spid="849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t>Law of Segregation</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1828800"/>
            <a:ext cx="4095750" cy="4500563"/>
          </a:xfrm>
          <a:noFill/>
        </p:spPr>
      </p:pic>
    </p:spTree>
    <p:extLst>
      <p:ext uri="{BB962C8B-B14F-4D97-AF65-F5344CB8AC3E}">
        <p14:creationId xmlns:p14="http://schemas.microsoft.com/office/powerpoint/2010/main" val="24916636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79B241B6-671F-4E93-87FB-D5475E1C9016}" type="slidenum">
              <a:rPr lang="en-US" sz="1400" smtClean="0"/>
              <a:pPr eaLnBrk="1" hangingPunct="1"/>
              <a:t>90</a:t>
            </a:fld>
            <a:endParaRPr lang="en-US" sz="1400" smtClean="0"/>
          </a:p>
        </p:txBody>
      </p:sp>
      <p:sp>
        <p:nvSpPr>
          <p:cNvPr id="86018" name="Rectangle 2"/>
          <p:cNvSpPr>
            <a:spLocks noGrp="1" noChangeArrowheads="1"/>
          </p:cNvSpPr>
          <p:nvPr>
            <p:ph type="title"/>
          </p:nvPr>
        </p:nvSpPr>
        <p:spPr/>
        <p:txBody>
          <a:bodyPr/>
          <a:lstStyle/>
          <a:p>
            <a:pPr eaLnBrk="1" hangingPunct="1">
              <a:defRPr/>
            </a:pPr>
            <a:r>
              <a:rPr lang="en-US" b="1" dirty="0" smtClean="0"/>
              <a:t>Darwin's Theory</a:t>
            </a:r>
          </a:p>
        </p:txBody>
      </p:sp>
      <p:sp>
        <p:nvSpPr>
          <p:cNvPr id="86019" name="Rectangle 3"/>
          <p:cNvSpPr>
            <a:spLocks noGrp="1" noChangeArrowheads="1"/>
          </p:cNvSpPr>
          <p:nvPr>
            <p:ph type="body" idx="1"/>
          </p:nvPr>
        </p:nvSpPr>
        <p:spPr/>
        <p:txBody>
          <a:bodyPr/>
          <a:lstStyle/>
          <a:p>
            <a:pPr marL="609600" indent="-609600" eaLnBrk="1" hangingPunct="1">
              <a:lnSpc>
                <a:spcPct val="90000"/>
              </a:lnSpc>
              <a:buFont typeface="Wingdings" pitchFamily="2" charset="2"/>
              <a:buAutoNum type="arabicPeriod" startAt="3"/>
              <a:defRPr/>
            </a:pPr>
            <a:r>
              <a:rPr lang="en-US" b="1" dirty="0" smtClean="0"/>
              <a:t>Because More Organisms Are Produced Than Can Survive, Members Of Each Species Must Compete For Limited Resources</a:t>
            </a:r>
          </a:p>
          <a:p>
            <a:pPr marL="609600" indent="-609600" eaLnBrk="1" hangingPunct="1">
              <a:lnSpc>
                <a:spcPct val="90000"/>
              </a:lnSpc>
              <a:buFont typeface="Wingdings" pitchFamily="2" charset="2"/>
              <a:buAutoNum type="arabicPeriod" startAt="3"/>
              <a:defRPr/>
            </a:pPr>
            <a:r>
              <a:rPr lang="en-US" b="1" dirty="0" smtClean="0"/>
              <a:t>Because Each Organism Is Unique, Each Has Different Advantages &amp; Disadvantages In The Struggle For Existence</a:t>
            </a:r>
          </a:p>
        </p:txBody>
      </p:sp>
      <p:sp>
        <p:nvSpPr>
          <p:cNvPr id="100357"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402009034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checkerboard(across)">
                                      <p:cBhvr>
                                        <p:cTn id="7" dur="500"/>
                                        <p:tgtEl>
                                          <p:spTgt spid="860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6019">
                                            <p:txEl>
                                              <p:pRg st="1" end="1"/>
                                            </p:txEl>
                                          </p:spTgt>
                                        </p:tgtEl>
                                        <p:attrNameLst>
                                          <p:attrName>style.visibility</p:attrName>
                                        </p:attrNameLst>
                                      </p:cBhvr>
                                      <p:to>
                                        <p:strVal val="visible"/>
                                      </p:to>
                                    </p:set>
                                    <p:animEffect transition="in" filter="checkerboard(across)">
                                      <p:cBhvr>
                                        <p:cTn id="12" dur="500"/>
                                        <p:tgtEl>
                                          <p:spTgt spid="860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A2D08679-632B-424F-B456-5248E79310F4}" type="slidenum">
              <a:rPr lang="en-US" sz="1400" smtClean="0"/>
              <a:pPr eaLnBrk="1" hangingPunct="1"/>
              <a:t>91</a:t>
            </a:fld>
            <a:endParaRPr lang="en-US" sz="1400" smtClean="0"/>
          </a:p>
        </p:txBody>
      </p:sp>
      <p:sp>
        <p:nvSpPr>
          <p:cNvPr id="87042" name="Rectangle 2"/>
          <p:cNvSpPr>
            <a:spLocks noGrp="1" noChangeArrowheads="1"/>
          </p:cNvSpPr>
          <p:nvPr>
            <p:ph type="title"/>
          </p:nvPr>
        </p:nvSpPr>
        <p:spPr/>
        <p:txBody>
          <a:bodyPr/>
          <a:lstStyle/>
          <a:p>
            <a:pPr eaLnBrk="1" hangingPunct="1">
              <a:defRPr/>
            </a:pPr>
            <a:r>
              <a:rPr lang="en-US" b="1" dirty="0" smtClean="0"/>
              <a:t>Darwin's Theory</a:t>
            </a:r>
          </a:p>
        </p:txBody>
      </p:sp>
      <p:sp>
        <p:nvSpPr>
          <p:cNvPr id="87043" name="Rectangle 3"/>
          <p:cNvSpPr>
            <a:spLocks noGrp="1" noChangeArrowheads="1"/>
          </p:cNvSpPr>
          <p:nvPr>
            <p:ph type="body" idx="1"/>
          </p:nvPr>
        </p:nvSpPr>
        <p:spPr/>
        <p:txBody>
          <a:bodyPr/>
          <a:lstStyle/>
          <a:p>
            <a:pPr marL="609600" indent="-609600" eaLnBrk="1" hangingPunct="1">
              <a:buFont typeface="Wingdings" pitchFamily="2" charset="2"/>
              <a:buAutoNum type="arabicPeriod" startAt="5"/>
              <a:defRPr/>
            </a:pPr>
            <a:r>
              <a:rPr lang="en-US" sz="2800" b="1" dirty="0" smtClean="0"/>
              <a:t>Individuals Best Suited To Their Environment Survive &amp; Reproduce Successfully – Passing Their Traits To Their Offspring.</a:t>
            </a:r>
          </a:p>
          <a:p>
            <a:pPr marL="609600" indent="-609600" eaLnBrk="1" hangingPunct="1">
              <a:buFont typeface="Wingdings" pitchFamily="2" charset="2"/>
              <a:buAutoNum type="arabicPeriod" startAt="5"/>
              <a:defRPr/>
            </a:pPr>
            <a:r>
              <a:rPr lang="en-US" sz="2800" b="1" dirty="0" smtClean="0"/>
              <a:t>Species Change Over Time. Over Long Periods, Natural Selection Causes Changes That May Eventually Lead To New Species</a:t>
            </a:r>
          </a:p>
        </p:txBody>
      </p:sp>
      <p:sp>
        <p:nvSpPr>
          <p:cNvPr id="101381"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395337595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checkerboard(across)">
                                      <p:cBhvr>
                                        <p:cTn id="7" dur="500"/>
                                        <p:tgtEl>
                                          <p:spTgt spid="87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checkerboard(across)">
                                      <p:cBhvr>
                                        <p:cTn id="12" dur="500"/>
                                        <p:tgtEl>
                                          <p:spTgt spid="870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fld id="{E3B9CA03-5C8F-4780-B982-54A0D9432EA1}" type="slidenum">
              <a:rPr lang="en-US" sz="1400" smtClean="0"/>
              <a:pPr eaLnBrk="1" hangingPunct="1"/>
              <a:t>92</a:t>
            </a:fld>
            <a:endParaRPr lang="en-US" sz="1400" smtClean="0"/>
          </a:p>
        </p:txBody>
      </p:sp>
      <p:sp>
        <p:nvSpPr>
          <p:cNvPr id="88066" name="Rectangle 2"/>
          <p:cNvSpPr>
            <a:spLocks noGrp="1" noChangeArrowheads="1"/>
          </p:cNvSpPr>
          <p:nvPr>
            <p:ph type="title"/>
          </p:nvPr>
        </p:nvSpPr>
        <p:spPr/>
        <p:txBody>
          <a:bodyPr/>
          <a:lstStyle/>
          <a:p>
            <a:pPr eaLnBrk="1" hangingPunct="1">
              <a:defRPr/>
            </a:pPr>
            <a:r>
              <a:rPr lang="en-US" b="1" dirty="0" smtClean="0"/>
              <a:t>Darwin's Theory</a:t>
            </a:r>
          </a:p>
        </p:txBody>
      </p:sp>
      <p:sp>
        <p:nvSpPr>
          <p:cNvPr id="88067" name="Rectangle 3"/>
          <p:cNvSpPr>
            <a:spLocks noGrp="1" noChangeArrowheads="1"/>
          </p:cNvSpPr>
          <p:nvPr>
            <p:ph type="body" idx="1"/>
          </p:nvPr>
        </p:nvSpPr>
        <p:spPr/>
        <p:txBody>
          <a:bodyPr/>
          <a:lstStyle/>
          <a:p>
            <a:pPr marL="609600" indent="-609600" eaLnBrk="1" hangingPunct="1">
              <a:buFont typeface="Wingdings" pitchFamily="2" charset="2"/>
              <a:buAutoNum type="arabicPeriod" startAt="7"/>
              <a:defRPr/>
            </a:pPr>
            <a:r>
              <a:rPr lang="en-US" b="1" dirty="0" smtClean="0"/>
              <a:t>Species Alive Today Have Descended With Modifications From Species That Lived In The Past</a:t>
            </a:r>
          </a:p>
          <a:p>
            <a:pPr marL="609600" indent="-609600" eaLnBrk="1" hangingPunct="1">
              <a:buFont typeface="Wingdings" pitchFamily="2" charset="2"/>
              <a:buAutoNum type="arabicPeriod" startAt="7"/>
              <a:defRPr/>
            </a:pPr>
            <a:r>
              <a:rPr lang="en-US" b="1" dirty="0" smtClean="0"/>
              <a:t>All Organisms On Earth Are United Into A Single Tree Of Life By Common Descent</a:t>
            </a:r>
          </a:p>
        </p:txBody>
      </p:sp>
      <p:sp>
        <p:nvSpPr>
          <p:cNvPr id="102405" name="Footer Placeholder 4"/>
          <p:cNvSpPr>
            <a:spLocks noGrp="1"/>
          </p:cNvSpPr>
          <p:nvPr>
            <p:ph type="ftr"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Comic Sans MS" pitchFamily="66" charset="0"/>
              </a:defRPr>
            </a:lvl1pPr>
            <a:lvl2pPr marL="742950" indent="-285750" eaLnBrk="0" hangingPunct="0">
              <a:defRPr sz="2400">
                <a:solidFill>
                  <a:schemeClr val="tx1"/>
                </a:solidFill>
                <a:latin typeface="Comic Sans MS" pitchFamily="66" charset="0"/>
              </a:defRPr>
            </a:lvl2pPr>
            <a:lvl3pPr marL="1143000" indent="-228600" eaLnBrk="0" hangingPunct="0">
              <a:defRPr sz="2400">
                <a:solidFill>
                  <a:schemeClr val="tx1"/>
                </a:solidFill>
                <a:latin typeface="Comic Sans MS" pitchFamily="66" charset="0"/>
              </a:defRPr>
            </a:lvl3pPr>
            <a:lvl4pPr marL="1600200" indent="-228600" eaLnBrk="0" hangingPunct="0">
              <a:defRPr sz="2400">
                <a:solidFill>
                  <a:schemeClr val="tx1"/>
                </a:solidFill>
                <a:latin typeface="Comic Sans MS" pitchFamily="66" charset="0"/>
              </a:defRPr>
            </a:lvl4pPr>
            <a:lvl5pPr marL="2057400" indent="-228600" eaLnBrk="0" hangingPunct="0">
              <a:defRPr sz="2400">
                <a:solidFill>
                  <a:schemeClr val="tx1"/>
                </a:solidFill>
                <a:latin typeface="Comic Sans MS" pitchFamily="66" charset="0"/>
              </a:defRPr>
            </a:lvl5pPr>
            <a:lvl6pPr marL="2514600" indent="-228600" eaLnBrk="0" fontAlgn="base" hangingPunct="0">
              <a:spcBef>
                <a:spcPct val="0"/>
              </a:spcBef>
              <a:spcAft>
                <a:spcPct val="0"/>
              </a:spcAft>
              <a:defRPr sz="2400">
                <a:solidFill>
                  <a:schemeClr val="tx1"/>
                </a:solidFill>
                <a:latin typeface="Comic Sans MS" pitchFamily="66" charset="0"/>
              </a:defRPr>
            </a:lvl6pPr>
            <a:lvl7pPr marL="2971800" indent="-228600" eaLnBrk="0" fontAlgn="base" hangingPunct="0">
              <a:spcBef>
                <a:spcPct val="0"/>
              </a:spcBef>
              <a:spcAft>
                <a:spcPct val="0"/>
              </a:spcAft>
              <a:defRPr sz="2400">
                <a:solidFill>
                  <a:schemeClr val="tx1"/>
                </a:solidFill>
                <a:latin typeface="Comic Sans MS" pitchFamily="66" charset="0"/>
              </a:defRPr>
            </a:lvl7pPr>
            <a:lvl8pPr marL="3429000" indent="-228600" eaLnBrk="0" fontAlgn="base" hangingPunct="0">
              <a:spcBef>
                <a:spcPct val="0"/>
              </a:spcBef>
              <a:spcAft>
                <a:spcPct val="0"/>
              </a:spcAft>
              <a:defRPr sz="2400">
                <a:solidFill>
                  <a:schemeClr val="tx1"/>
                </a:solidFill>
                <a:latin typeface="Comic Sans MS" pitchFamily="66" charset="0"/>
              </a:defRPr>
            </a:lvl8pPr>
            <a:lvl9pPr marL="3886200" indent="-228600" eaLnBrk="0" fontAlgn="base" hangingPunct="0">
              <a:spcBef>
                <a:spcPct val="0"/>
              </a:spcBef>
              <a:spcAft>
                <a:spcPct val="0"/>
              </a:spcAft>
              <a:defRPr sz="2400">
                <a:solidFill>
                  <a:schemeClr val="tx1"/>
                </a:solidFill>
                <a:latin typeface="Comic Sans MS" pitchFamily="66" charset="0"/>
              </a:defRPr>
            </a:lvl9pPr>
          </a:lstStyle>
          <a:p>
            <a:pPr eaLnBrk="1" hangingPunct="1"/>
            <a:r>
              <a:rPr lang="en-US" sz="1400"/>
              <a:t>copyright cmassengale</a:t>
            </a:r>
          </a:p>
        </p:txBody>
      </p:sp>
    </p:spTree>
    <p:extLst>
      <p:ext uri="{BB962C8B-B14F-4D97-AF65-F5344CB8AC3E}">
        <p14:creationId xmlns:p14="http://schemas.microsoft.com/office/powerpoint/2010/main" val="203785354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checkerboard(across)">
                                      <p:cBhvr>
                                        <p:cTn id="7" dur="500"/>
                                        <p:tgtEl>
                                          <p:spTgt spid="880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8067">
                                            <p:txEl>
                                              <p:pRg st="1" end="1"/>
                                            </p:txEl>
                                          </p:spTgt>
                                        </p:tgtEl>
                                        <p:attrNameLst>
                                          <p:attrName>style.visibility</p:attrName>
                                        </p:attrNameLst>
                                      </p:cBhvr>
                                      <p:to>
                                        <p:strVal val="visible"/>
                                      </p:to>
                                    </p:set>
                                    <p:animEffect transition="in" filter="checkerboard(across)">
                                      <p:cBhvr>
                                        <p:cTn id="12" dur="500"/>
                                        <p:tgtEl>
                                          <p:spTgt spid="880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14. </a:t>
            </a:r>
            <a:r>
              <a:rPr lang="en-US" dirty="0"/>
              <a:t>Recognize that </a:t>
            </a:r>
            <a:r>
              <a:rPr lang="en-US" i="1" dirty="0"/>
              <a:t>evolution</a:t>
            </a:r>
            <a:r>
              <a:rPr lang="en-US" dirty="0"/>
              <a:t> involves a change in allele frequencies in a </a:t>
            </a:r>
            <a:r>
              <a:rPr lang="en-US" i="1" dirty="0"/>
              <a:t>population</a:t>
            </a:r>
            <a:r>
              <a:rPr lang="en-US" dirty="0"/>
              <a:t> across successive generations</a:t>
            </a:r>
          </a:p>
        </p:txBody>
      </p:sp>
    </p:spTree>
    <p:extLst>
      <p:ext uri="{BB962C8B-B14F-4D97-AF65-F5344CB8AC3E}">
        <p14:creationId xmlns:p14="http://schemas.microsoft.com/office/powerpoint/2010/main" val="27811444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Gene pools typically have two or more alleles per gene. </a:t>
            </a:r>
          </a:p>
          <a:p>
            <a:r>
              <a:rPr lang="en-US" dirty="0"/>
              <a:t>The allele frequency is  the number of times that an allele occurs in a gene pool compared with the number of times other alleles for the same gene occur</a:t>
            </a:r>
          </a:p>
        </p:txBody>
      </p:sp>
    </p:spTree>
    <p:extLst>
      <p:ext uri="{BB962C8B-B14F-4D97-AF65-F5344CB8AC3E}">
        <p14:creationId xmlns:p14="http://schemas.microsoft.com/office/powerpoint/2010/main" val="41444722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283444"/>
            <a:ext cx="8229600" cy="2269756"/>
          </a:xfrm>
        </p:spPr>
        <p:txBody>
          <a:bodyPr>
            <a:normAutofit fontScale="70000" lnSpcReduction="20000"/>
          </a:bodyPr>
          <a:lstStyle/>
          <a:p>
            <a:r>
              <a:rPr lang="en-US" dirty="0"/>
              <a:t>Allele frequencies in populations are likely to remain unchanged (at equilibrium) if the following conditions are met:</a:t>
            </a:r>
          </a:p>
          <a:p>
            <a:pPr lvl="1"/>
            <a:r>
              <a:rPr lang="en-US" dirty="0"/>
              <a:t>Population size is large</a:t>
            </a:r>
          </a:p>
          <a:p>
            <a:pPr lvl="1"/>
            <a:r>
              <a:rPr lang="en-US" dirty="0"/>
              <a:t>Mating is random</a:t>
            </a:r>
          </a:p>
          <a:p>
            <a:pPr lvl="1"/>
            <a:r>
              <a:rPr lang="en-US" dirty="0"/>
              <a:t>No movement in or out of population</a:t>
            </a:r>
          </a:p>
          <a:p>
            <a:pPr lvl="1"/>
            <a:r>
              <a:rPr lang="en-US" dirty="0"/>
              <a:t>No mutations</a:t>
            </a:r>
          </a:p>
          <a:p>
            <a:pPr lvl="1"/>
            <a:r>
              <a:rPr lang="en-US" dirty="0"/>
              <a:t>No natural selection</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
            <a:ext cx="7127099" cy="3978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040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15. </a:t>
            </a:r>
            <a:r>
              <a:rPr lang="en-US" dirty="0"/>
              <a:t>Analyze the effects of </a:t>
            </a:r>
            <a:r>
              <a:rPr lang="en-US" i="1" dirty="0"/>
              <a:t>mutations</a:t>
            </a:r>
            <a:r>
              <a:rPr lang="en-US" dirty="0"/>
              <a:t> and the resulting </a:t>
            </a:r>
            <a:r>
              <a:rPr lang="en-US" i="1" dirty="0"/>
              <a:t>variations</a:t>
            </a:r>
            <a:r>
              <a:rPr lang="en-US" dirty="0"/>
              <a:t> within a </a:t>
            </a:r>
            <a:r>
              <a:rPr lang="en-US" i="1" dirty="0"/>
              <a:t>population</a:t>
            </a:r>
            <a:r>
              <a:rPr lang="en-US" dirty="0"/>
              <a:t> in terms of </a:t>
            </a:r>
            <a:r>
              <a:rPr lang="en-US" i="1" dirty="0"/>
              <a:t>natural selection</a:t>
            </a:r>
            <a:endParaRPr lang="en-US" dirty="0"/>
          </a:p>
          <a:p>
            <a:pPr marL="0" indent="0">
              <a:buNone/>
            </a:pPr>
            <a:endParaRPr lang="en-US" dirty="0"/>
          </a:p>
        </p:txBody>
      </p:sp>
    </p:spTree>
    <p:extLst>
      <p:ext uri="{BB962C8B-B14F-4D97-AF65-F5344CB8AC3E}">
        <p14:creationId xmlns:p14="http://schemas.microsoft.com/office/powerpoint/2010/main" val="25356038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See peppered moth example under the mutations slides</a:t>
            </a:r>
            <a:endParaRPr lang="en-US" dirty="0"/>
          </a:p>
        </p:txBody>
      </p:sp>
    </p:spTree>
    <p:extLst>
      <p:ext uri="{BB962C8B-B14F-4D97-AF65-F5344CB8AC3E}">
        <p14:creationId xmlns:p14="http://schemas.microsoft.com/office/powerpoint/2010/main" val="4302159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Heredity and Evolution</a:t>
            </a:r>
            <a:endParaRPr lang="en-US" dirty="0"/>
          </a:p>
        </p:txBody>
      </p:sp>
      <p:sp>
        <p:nvSpPr>
          <p:cNvPr id="3" name="Content Placeholder 2"/>
          <p:cNvSpPr>
            <a:spLocks noGrp="1"/>
          </p:cNvSpPr>
          <p:nvPr>
            <p:ph idx="1"/>
          </p:nvPr>
        </p:nvSpPr>
        <p:spPr/>
        <p:txBody>
          <a:bodyPr/>
          <a:lstStyle/>
          <a:p>
            <a:pPr marL="0" indent="0">
              <a:buNone/>
            </a:pPr>
            <a:r>
              <a:rPr lang="en-US" dirty="0" smtClean="0"/>
              <a:t>16. </a:t>
            </a:r>
            <a:r>
              <a:rPr lang="en-US" dirty="0"/>
              <a:t>Illustrate </a:t>
            </a:r>
            <a:r>
              <a:rPr lang="en-US" i="1" dirty="0"/>
              <a:t>mass extinction</a:t>
            </a:r>
            <a:r>
              <a:rPr lang="en-US" dirty="0"/>
              <a:t> events using a time line</a:t>
            </a:r>
          </a:p>
          <a:p>
            <a:pPr marL="0" indent="0">
              <a:buNone/>
            </a:pPr>
            <a:endParaRPr lang="en-US" dirty="0"/>
          </a:p>
        </p:txBody>
      </p:sp>
    </p:spTree>
    <p:extLst>
      <p:ext uri="{BB962C8B-B14F-4D97-AF65-F5344CB8AC3E}">
        <p14:creationId xmlns:p14="http://schemas.microsoft.com/office/powerpoint/2010/main" val="32846839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51" y="762000"/>
            <a:ext cx="7119749" cy="5040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910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4015</Words>
  <Application>Microsoft Office PowerPoint</Application>
  <PresentationFormat>On-screen Show (4:3)</PresentationFormat>
  <Paragraphs>587</Paragraphs>
  <Slides>135</Slides>
  <Notes>48</Notes>
  <HiddenSlides>0</HiddenSlides>
  <MMClips>0</MMClips>
  <ScaleCrop>false</ScaleCrop>
  <HeadingPairs>
    <vt:vector size="4" baseType="variant">
      <vt:variant>
        <vt:lpstr>Theme</vt:lpstr>
      </vt:variant>
      <vt:variant>
        <vt:i4>1</vt:i4>
      </vt:variant>
      <vt:variant>
        <vt:lpstr>Slide Titles</vt:lpstr>
      </vt:variant>
      <vt:variant>
        <vt:i4>135</vt:i4>
      </vt:variant>
    </vt:vector>
  </HeadingPairs>
  <TitlesOfParts>
    <vt:vector size="136" baseType="lpstr">
      <vt:lpstr>Office Theme</vt:lpstr>
      <vt:lpstr>Heredity and Evolution</vt:lpstr>
      <vt:lpstr>Heredity and Evolution Frameworks</vt:lpstr>
      <vt:lpstr>Heredity and Evolution</vt:lpstr>
      <vt:lpstr>Heredity and Evolution</vt:lpstr>
      <vt:lpstr>Mendel’s first cross</vt:lpstr>
      <vt:lpstr>Conclusions from his first cross</vt:lpstr>
      <vt:lpstr>Mendel’s 2nd Cross</vt:lpstr>
      <vt:lpstr>Mendel’s conclusions from his 2nd cross</vt:lpstr>
      <vt:lpstr>Law of Segregation</vt:lpstr>
      <vt:lpstr>Mendel’s 3rd cross</vt:lpstr>
      <vt:lpstr>Test question:</vt:lpstr>
      <vt:lpstr>Dihybrid cross</vt:lpstr>
      <vt:lpstr>Mendel’s conclusions from his 3rd cross</vt:lpstr>
      <vt:lpstr>Heredity and Evolution</vt:lpstr>
      <vt:lpstr>Punnett Squares</vt:lpstr>
      <vt:lpstr>Quiz   </vt:lpstr>
      <vt:lpstr>Heredity and Evolution</vt:lpstr>
      <vt:lpstr>More Vocabulary</vt:lpstr>
      <vt:lpstr>Codominance v incomplete dominance</vt:lpstr>
      <vt:lpstr>Multigenic or multiple alleles</vt:lpstr>
      <vt:lpstr>PowerPoint Presentation</vt:lpstr>
      <vt:lpstr>PowerPoint Presentation</vt:lpstr>
      <vt:lpstr>Sex-linked genes</vt:lpstr>
      <vt:lpstr>PowerPoint Presentation</vt:lpstr>
      <vt:lpstr>Heredity and Evolution</vt:lpstr>
      <vt:lpstr>http://www.ornl.gov/sci/techresources/Human_Genome/resource/people.shtml </vt:lpstr>
      <vt:lpstr>Heredity and Evolution</vt:lpstr>
      <vt:lpstr>PowerPoint Presentation</vt:lpstr>
      <vt:lpstr>PowerPoint Presentation</vt:lpstr>
      <vt:lpstr>Monosomy v Trisomy</vt:lpstr>
      <vt:lpstr>Heredity and Evolution</vt:lpstr>
      <vt:lpstr>PowerPoint Presentation</vt:lpstr>
      <vt:lpstr>Heredity and Evolution</vt:lpstr>
      <vt:lpstr>PowerPoint Presentation</vt:lpstr>
      <vt:lpstr>Heredity and Evolution</vt:lpstr>
      <vt:lpstr>PowerPoint Presentation</vt:lpstr>
      <vt:lpstr>PowerPoint Presentation</vt:lpstr>
      <vt:lpstr>Heredity and Evolution</vt:lpstr>
      <vt:lpstr>DNA Replication</vt:lpstr>
      <vt:lpstr>DNA Replication</vt:lpstr>
      <vt:lpstr>Transcription</vt:lpstr>
      <vt:lpstr>Transcription</vt:lpstr>
      <vt:lpstr>mRNA editing</vt:lpstr>
      <vt:lpstr>Translation</vt:lpstr>
      <vt:lpstr>Translation</vt:lpstr>
      <vt:lpstr>Translation</vt:lpstr>
      <vt:lpstr>Heredity and Evolution</vt:lpstr>
      <vt:lpstr>Gene Mutations</vt:lpstr>
      <vt:lpstr>PowerPoint Presentation</vt:lpstr>
      <vt:lpstr>PowerPoint Presentation</vt:lpstr>
      <vt:lpstr>Chromosomal Mutations</vt:lpstr>
      <vt:lpstr>Heredity and Evolution</vt:lpstr>
      <vt:lpstr>Cystic Fibrosis</vt:lpstr>
      <vt:lpstr>PowerPoint Presentation</vt:lpstr>
      <vt:lpstr>Sickle-Cell Disease</vt:lpstr>
      <vt:lpstr>PowerPoint Presentation</vt:lpstr>
      <vt:lpstr>PowerPoint Presentation</vt:lpstr>
      <vt:lpstr>PowerPoint Presentation</vt:lpstr>
      <vt:lpstr>So are mutations always harmful?</vt:lpstr>
      <vt:lpstr>English peppered moth</vt:lpstr>
      <vt:lpstr>Industrial Revolution</vt:lpstr>
      <vt:lpstr>PowerPoint Presentation</vt:lpstr>
      <vt:lpstr>Whether a mutation is helpful or harmful sometimes depends on the environment</vt:lpstr>
      <vt:lpstr>Neutral Mutations</vt:lpstr>
      <vt:lpstr>Neutral mutations</vt:lpstr>
      <vt:lpstr>Neutral/good/bad mutations</vt:lpstr>
      <vt:lpstr>Fatal (bad) mutations</vt:lpstr>
      <vt:lpstr>Good mutations</vt:lpstr>
      <vt:lpstr>Heredity and Evolution</vt:lpstr>
      <vt:lpstr>Lamarck’s Theory of Evolution</vt:lpstr>
      <vt:lpstr>Lamarck’s Theory of Evolution</vt:lpstr>
      <vt:lpstr>Lamarck’s Theory of Evolution</vt:lpstr>
      <vt:lpstr>Lamarck’s Theory of Evolution</vt:lpstr>
      <vt:lpstr>PowerPoint Presentation</vt:lpstr>
      <vt:lpstr>Lamarck’s Theory of Evolution</vt:lpstr>
      <vt:lpstr>Lamarck’s Theory of Evolution</vt:lpstr>
      <vt:lpstr>Lamarck’s Mistakes</vt:lpstr>
      <vt:lpstr>Darwin’s Observations &amp; Conclusions</vt:lpstr>
      <vt:lpstr>Definition</vt:lpstr>
      <vt:lpstr>Darwin’s Observations</vt:lpstr>
      <vt:lpstr>Darwin’s Conclusion</vt:lpstr>
      <vt:lpstr>Darwin’s Observations</vt:lpstr>
      <vt:lpstr>Darwin’s Conclusion</vt:lpstr>
      <vt:lpstr>PowerPoint Presentation</vt:lpstr>
      <vt:lpstr>Darwin’s Theory of Evolution</vt:lpstr>
      <vt:lpstr>Common Descent with Modification</vt:lpstr>
      <vt:lpstr>Natural Selection</vt:lpstr>
      <vt:lpstr>Evolution By Natural Selection Concepts</vt:lpstr>
      <vt:lpstr>Darwin's Theory</vt:lpstr>
      <vt:lpstr>Darwin's Theory</vt:lpstr>
      <vt:lpstr>Darwin's Theory</vt:lpstr>
      <vt:lpstr>Darwin's Theory</vt:lpstr>
      <vt:lpstr>Heredity and Evolution</vt:lpstr>
      <vt:lpstr>PowerPoint Presentation</vt:lpstr>
      <vt:lpstr>PowerPoint Presentation</vt:lpstr>
      <vt:lpstr>Heredity and Evolution</vt:lpstr>
      <vt:lpstr>PowerPoint Presentation</vt:lpstr>
      <vt:lpstr>Heredity and Evolution</vt:lpstr>
      <vt:lpstr>PowerPoint Presentation</vt:lpstr>
      <vt:lpstr>Heredity and Evolution</vt:lpstr>
      <vt:lpstr>Darwin’s Observations</vt:lpstr>
      <vt:lpstr>Natural Variation and Artificial Selection</vt:lpstr>
      <vt:lpstr>Natural Variation and Artificial Selection</vt:lpstr>
      <vt:lpstr>PowerPoint Presentation</vt:lpstr>
      <vt:lpstr>Darwin’s Observations</vt:lpstr>
      <vt:lpstr>PowerPoint Presentation</vt:lpstr>
      <vt:lpstr>Theory of Evolution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Evidence of Evolution</vt:lpstr>
      <vt:lpstr>Fossil Record</vt:lpstr>
      <vt:lpstr>Geographic Distribution of Living Species</vt:lpstr>
      <vt:lpstr>Homologous Body Structures</vt:lpstr>
      <vt:lpstr>Homologous Body Structures</vt:lpstr>
      <vt:lpstr>Homologous Body Structures</vt:lpstr>
      <vt:lpstr>Homologous Body Structures</vt:lpstr>
      <vt:lpstr>Similarities In Early Development</vt:lpstr>
      <vt:lpstr>Human Fetus – 5 weeks</vt:lpstr>
      <vt:lpstr>PowerPoint Presentation</vt:lpstr>
      <vt:lpstr>Heredity and Evolution</vt:lpstr>
      <vt:lpstr>Relative vs. Radioactive Dating Lab</vt:lpstr>
      <vt:lpstr>Relative vs. Radioactive Dating Lab</vt:lpstr>
      <vt:lpstr>PowerPoint Presentation</vt:lpstr>
      <vt:lpstr>Relative dating</vt:lpstr>
      <vt:lpstr>PowerPoint Presentation</vt:lpstr>
      <vt:lpstr>Radiometric Dating</vt:lpstr>
      <vt:lpstr>Radiometric Dating</vt:lpstr>
      <vt:lpstr>Heredity and Evolution</vt:lpstr>
      <vt:lpstr>PowerPoint Presentation</vt:lpstr>
    </vt:vector>
  </TitlesOfParts>
  <Company>fps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Heredity and Evolution</dc:title>
  <dc:creator>Carol Koenig</dc:creator>
  <cp:lastModifiedBy>Carol Koenig</cp:lastModifiedBy>
  <cp:revision>16</cp:revision>
  <dcterms:created xsi:type="dcterms:W3CDTF">2012-03-15T20:36:15Z</dcterms:created>
  <dcterms:modified xsi:type="dcterms:W3CDTF">2012-03-16T15:39:11Z</dcterms:modified>
</cp:coreProperties>
</file>